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1"/>
  </p:notesMasterIdLst>
  <p:sldIdLst>
    <p:sldId id="256" r:id="rId2"/>
    <p:sldId id="295" r:id="rId3"/>
    <p:sldId id="296" r:id="rId4"/>
    <p:sldId id="297" r:id="rId5"/>
    <p:sldId id="298" r:id="rId6"/>
    <p:sldId id="299" r:id="rId7"/>
    <p:sldId id="300" r:id="rId8"/>
    <p:sldId id="301" r:id="rId9"/>
    <p:sldId id="303" r:id="rId10"/>
    <p:sldId id="304" r:id="rId11"/>
    <p:sldId id="305" r:id="rId12"/>
    <p:sldId id="306" r:id="rId13"/>
    <p:sldId id="307" r:id="rId14"/>
    <p:sldId id="308" r:id="rId15"/>
    <p:sldId id="309" r:id="rId16"/>
    <p:sldId id="310" r:id="rId17"/>
    <p:sldId id="311" r:id="rId18"/>
    <p:sldId id="312" r:id="rId19"/>
    <p:sldId id="313" r:id="rId20"/>
    <p:sldId id="314" r:id="rId21"/>
    <p:sldId id="315" r:id="rId22"/>
    <p:sldId id="331" r:id="rId23"/>
    <p:sldId id="318" r:id="rId24"/>
    <p:sldId id="323" r:id="rId25"/>
    <p:sldId id="321" r:id="rId26"/>
    <p:sldId id="324" r:id="rId27"/>
    <p:sldId id="325" r:id="rId28"/>
    <p:sldId id="327" r:id="rId29"/>
    <p:sldId id="326" r:id="rId30"/>
    <p:sldId id="328" r:id="rId31"/>
    <p:sldId id="329" r:id="rId32"/>
    <p:sldId id="330" r:id="rId33"/>
    <p:sldId id="336" r:id="rId34"/>
    <p:sldId id="322" r:id="rId35"/>
    <p:sldId id="319" r:id="rId36"/>
    <p:sldId id="333" r:id="rId37"/>
    <p:sldId id="334" r:id="rId38"/>
    <p:sldId id="335" r:id="rId39"/>
    <p:sldId id="332" r:id="rId4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vid A. Beck" initials="DAB" lastIdx="1" clrIdx="0">
    <p:extLst/>
  </p:cmAuthor>
  <p:cmAuthor id="2" name="David A. Beck" initials="DAB [2]" lastIdx="1" clrIdx="1">
    <p:extLst/>
  </p:cmAuthor>
  <p:cmAuthor id="3" name="David A. Beck" initials="DAB [2] [2]" lastIdx="1" clrIdx="2">
    <p:extLst/>
  </p:cmAuthor>
  <p:cmAuthor id="4" name="David A. Beck" initials="DAB [3]" lastIdx="1" clrIdx="3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584"/>
    <p:restoredTop sz="84261"/>
  </p:normalViewPr>
  <p:slideViewPr>
    <p:cSldViewPr snapToGrid="0" snapToObjects="1">
      <p:cViewPr>
        <p:scale>
          <a:sx n="95" d="100"/>
          <a:sy n="95" d="100"/>
        </p:scale>
        <p:origin x="392" y="32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notesMaster" Target="notesMasters/notesMaster1.xml"/><Relationship Id="rId42" Type="http://schemas.openxmlformats.org/officeDocument/2006/relationships/commentAuthors" Target="commentAuthors.xml"/><Relationship Id="rId43" Type="http://schemas.openxmlformats.org/officeDocument/2006/relationships/presProps" Target="presProps.xml"/><Relationship Id="rId44" Type="http://schemas.openxmlformats.org/officeDocument/2006/relationships/viewProps" Target="viewProps.xml"/><Relationship Id="rId4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F62E20-B1AA-3442-B8F1-F4A56998389D}" type="datetimeFigureOut">
              <a:rPr lang="en-US" smtClean="0"/>
              <a:t>3/13/17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C4E4C1-AC8F-D74E-8D15-CAC414F5A9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0424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8730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6110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1945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7869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494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950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5529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333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69428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6238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324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60797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55366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62787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79609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42626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9622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59811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66742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57167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11049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8277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185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7448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2788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9842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Billions of wasted spending, ineffective drugs brought to</a:t>
            </a:r>
            <a:r>
              <a:rPr lang="en-US" baseline="0" dirty="0" smtClean="0"/>
              <a:t> market, dangerous drugs brought to market, worst of all: death!10-15 years, 500m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7733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8527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5298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3/13/17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3713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3/13/17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6091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3/13/17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9918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3/13/17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8543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3/13/17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5077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3/13/17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3040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3/13/17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2638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3/13/17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0266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3/13/17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8953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3/13/17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4201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3/13/17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4618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50571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274638"/>
            <a:ext cx="965200" cy="9525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8248650" y="274638"/>
            <a:ext cx="876300" cy="967282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228600" y="1465444"/>
            <a:ext cx="8705850" cy="107950"/>
          </a:xfrm>
          <a:prstGeom prst="rect">
            <a:avLst/>
          </a:prstGeom>
          <a:gradFill flip="none" rotWithShape="1">
            <a:gsLst>
              <a:gs pos="0">
                <a:srgbClr val="599BD1"/>
              </a:gs>
              <a:gs pos="100000">
                <a:srgbClr val="9BBB59"/>
              </a:gs>
              <a:gs pos="50000">
                <a:srgbClr val="E58B43"/>
              </a:gs>
              <a:gs pos="60000">
                <a:srgbClr val="FFC824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8667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eri.umass.edu/236/hash/31e2ff374b6377b2ddec04deaa6388b1/publication/566/" TargetMode="External"/><Relationship Id="rId4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://www.peri.umass.edu/236/hash/31e2ff374b6377b2ddec04deaa6388b1/publication/566/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://www.peri.umass.edu/236/hash/31e2ff374b6377b2ddec04deaa6388b1/publication/566/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Dependency_hell" TargetMode="External"/><Relationship Id="rId4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conda.io/docs/using/envs.html" TargetMode="Externa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0.tif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1.tif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94360" y="2082217"/>
            <a:ext cx="7772400" cy="757495"/>
          </a:xfrm>
        </p:spPr>
        <p:txBody>
          <a:bodyPr>
            <a:normAutofit/>
          </a:bodyPr>
          <a:lstStyle/>
          <a:p>
            <a:r>
              <a:rPr lang="en-US" sz="3600" dirty="0" smtClean="0"/>
              <a:t>Software Engineering for Data Scientists</a:t>
            </a:r>
            <a:endParaRPr lang="en-US" sz="3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" y="5259946"/>
            <a:ext cx="8705850" cy="1150453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David A. C. Beck (dacb)</a:t>
            </a:r>
          </a:p>
          <a:p>
            <a:r>
              <a:rPr lang="en-US" dirty="0" smtClean="0"/>
              <a:t>Chemical Engineering &amp; </a:t>
            </a:r>
            <a:r>
              <a:rPr lang="en-US" dirty="0" err="1" smtClean="0"/>
              <a:t>eScience</a:t>
            </a:r>
            <a:r>
              <a:rPr lang="en-US" dirty="0" smtClean="0"/>
              <a:t> Institute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192900"/>
            <a:ext cx="9144000" cy="14306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759670" y="1261298"/>
            <a:ext cx="28377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Advancing data-intensive </a:t>
            </a:r>
            <a:r>
              <a:rPr lang="en-US" dirty="0" smtClean="0"/>
              <a:t>discovery in all fields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94360" y="1271446"/>
            <a:ext cx="26366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Knowledge and solutions for a changing world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7178" y="339363"/>
            <a:ext cx="965200" cy="952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9139" y="355598"/>
            <a:ext cx="876300" cy="96728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2232" y="204582"/>
            <a:ext cx="1418994" cy="141899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390984" y="1623576"/>
            <a:ext cx="2218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Be boundless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228600" y="4862644"/>
            <a:ext cx="8705850" cy="107950"/>
          </a:xfrm>
          <a:prstGeom prst="rect">
            <a:avLst/>
          </a:prstGeom>
          <a:gradFill flip="none" rotWithShape="1">
            <a:gsLst>
              <a:gs pos="0">
                <a:srgbClr val="599BD1"/>
              </a:gs>
              <a:gs pos="100000">
                <a:srgbClr val="9BBB59"/>
              </a:gs>
              <a:gs pos="50000">
                <a:srgbClr val="E58B43"/>
              </a:gs>
              <a:gs pos="60000">
                <a:srgbClr val="FFC824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228600" y="2976193"/>
            <a:ext cx="8705850" cy="107950"/>
          </a:xfrm>
          <a:prstGeom prst="rect">
            <a:avLst/>
          </a:prstGeom>
          <a:gradFill flip="none" rotWithShape="1">
            <a:gsLst>
              <a:gs pos="0">
                <a:srgbClr val="599BD1"/>
              </a:gs>
              <a:gs pos="100000">
                <a:srgbClr val="9BBB59"/>
              </a:gs>
              <a:gs pos="50000">
                <a:srgbClr val="E58B43"/>
              </a:gs>
              <a:gs pos="60000">
                <a:srgbClr val="FFC824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228600" y="2812059"/>
            <a:ext cx="8705850" cy="21733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/>
              <a:t>Reproducible computations</a:t>
            </a:r>
            <a:endParaRPr lang="en-US" sz="3600" dirty="0" smtClean="0"/>
          </a:p>
        </p:txBody>
      </p:sp>
    </p:spTree>
    <p:extLst>
      <p:ext uri="{BB962C8B-B14F-4D97-AF65-F5344CB8AC3E}">
        <p14:creationId xmlns:p14="http://schemas.microsoft.com/office/powerpoint/2010/main" val="186050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Epic fails in medicine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229601" cy="4811661"/>
          </a:xfrm>
        </p:spPr>
        <p:txBody>
          <a:bodyPr>
            <a:normAutofit/>
          </a:bodyPr>
          <a:lstStyle/>
          <a:p>
            <a:r>
              <a:rPr lang="en-US" dirty="0" smtClean="0"/>
              <a:t>What are the repercussions of irreproducible results in medicine?</a:t>
            </a:r>
          </a:p>
          <a:p>
            <a:endParaRPr lang="en-US" dirty="0"/>
          </a:p>
          <a:p>
            <a:pPr lvl="1"/>
            <a:r>
              <a:rPr lang="en-US" dirty="0" smtClean="0"/>
              <a:t>Biotech companies</a:t>
            </a:r>
          </a:p>
          <a:p>
            <a:pPr lvl="1"/>
            <a:r>
              <a:rPr lang="en-US" dirty="0" smtClean="0"/>
              <a:t>Government</a:t>
            </a:r>
          </a:p>
          <a:p>
            <a:pPr lvl="1"/>
            <a:r>
              <a:rPr lang="en-US" dirty="0" smtClean="0"/>
              <a:t>People?</a:t>
            </a:r>
          </a:p>
          <a:p>
            <a:endParaRPr lang="en-US" dirty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788354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Epic fail, global impact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38740"/>
            <a:ext cx="9144000" cy="4269719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H="1">
            <a:off x="3175000" y="3797300"/>
            <a:ext cx="330200" cy="1409700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229601" cy="4811661"/>
          </a:xfrm>
        </p:spPr>
        <p:txBody>
          <a:bodyPr>
            <a:normAutofit/>
          </a:bodyPr>
          <a:lstStyle/>
          <a:p>
            <a:r>
              <a:rPr lang="en-US" dirty="0" smtClean="0"/>
              <a:t>Grab your way-back hat and put it on!</a:t>
            </a:r>
          </a:p>
          <a:p>
            <a:endParaRPr lang="en-US" dirty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842439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Epic fail, global impact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229601" cy="4811661"/>
          </a:xfrm>
        </p:spPr>
        <p:txBody>
          <a:bodyPr>
            <a:normAutofit/>
          </a:bodyPr>
          <a:lstStyle/>
          <a:p>
            <a:r>
              <a:rPr lang="en-US" dirty="0" smtClean="0"/>
              <a:t>Grab your way-back hat and put it on!</a:t>
            </a:r>
          </a:p>
          <a:p>
            <a:endParaRPr lang="en-US" dirty="0"/>
          </a:p>
          <a:p>
            <a:pPr lvl="1"/>
            <a:endParaRPr lang="en-US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633" y="1631180"/>
            <a:ext cx="8372731" cy="5178429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H="1">
            <a:off x="1346200" y="2768600"/>
            <a:ext cx="609600" cy="508000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145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Epic fail, global impact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229601" cy="4811661"/>
          </a:xfrm>
        </p:spPr>
        <p:txBody>
          <a:bodyPr>
            <a:normAutofit/>
          </a:bodyPr>
          <a:lstStyle/>
          <a:p>
            <a:r>
              <a:rPr lang="en-US" dirty="0" smtClean="0"/>
              <a:t>2010 paper by Reinhart &amp; Rogoff “Growth in a Time of Debt”</a:t>
            </a:r>
          </a:p>
          <a:p>
            <a:pPr lvl="1"/>
            <a:r>
              <a:rPr lang="mr-IN" b="1" dirty="0" smtClean="0"/>
              <a:t>…</a:t>
            </a:r>
            <a:r>
              <a:rPr lang="en-US" b="1" dirty="0" smtClean="0"/>
              <a:t>high </a:t>
            </a:r>
            <a:r>
              <a:rPr lang="en-US" b="1" dirty="0"/>
              <a:t>debt/GDP levels (90 percent and above) are associated with notably lower growth </a:t>
            </a:r>
            <a:r>
              <a:rPr lang="en-US" b="1" dirty="0" smtClean="0"/>
              <a:t>outcomes.</a:t>
            </a:r>
          </a:p>
          <a:p>
            <a:pPr lvl="1"/>
            <a:r>
              <a:rPr lang="en-US" b="1" dirty="0" smtClean="0"/>
              <a:t>Debt </a:t>
            </a:r>
            <a:r>
              <a:rPr lang="en-US" b="1" dirty="0"/>
              <a:t>to GDP ratios over 90% have read GDP growth of -0.1</a:t>
            </a:r>
            <a:r>
              <a:rPr lang="en-US" b="1" dirty="0" smtClean="0"/>
              <a:t>%</a:t>
            </a:r>
          </a:p>
          <a:p>
            <a:pPr lvl="1"/>
            <a:r>
              <a:rPr lang="en-US" b="1" dirty="0"/>
              <a:t>Seldom do countries “grow” their way out of debts</a:t>
            </a:r>
            <a:r>
              <a:rPr lang="en-US" b="1" dirty="0" smtClean="0"/>
              <a:t>.</a:t>
            </a:r>
            <a:endParaRPr lang="en-US" b="1" dirty="0"/>
          </a:p>
          <a:p>
            <a:pPr lvl="1"/>
            <a:endParaRPr lang="en-US" b="1" dirty="0" smtClean="0"/>
          </a:p>
          <a:p>
            <a:pPr lvl="1"/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304800" y="6546365"/>
            <a:ext cx="87462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sz="1200" dirty="0"/>
              <a:t>Reinhart, Carmen M., </a:t>
            </a:r>
            <a:r>
              <a:rPr lang="en-US" sz="1200"/>
              <a:t>and </a:t>
            </a:r>
            <a:r>
              <a:rPr lang="en-US" sz="1200" smtClean="0"/>
              <a:t>Kenneth </a:t>
            </a:r>
            <a:r>
              <a:rPr lang="en-US" sz="1200" dirty="0"/>
              <a:t>S. </a:t>
            </a:r>
            <a:r>
              <a:rPr lang="en-US" sz="1200" dirty="0" err="1"/>
              <a:t>Rogoff</a:t>
            </a:r>
            <a:r>
              <a:rPr lang="en-US" sz="1200" dirty="0"/>
              <a:t>. 2010. "Growth in a Time of Debt." </a:t>
            </a:r>
            <a:r>
              <a:rPr lang="en-US" sz="1200" i="1" dirty="0"/>
              <a:t>American Economic Review</a:t>
            </a:r>
            <a:r>
              <a:rPr lang="en-US" sz="1200" dirty="0"/>
              <a:t>, 100(2): 573-78.</a:t>
            </a:r>
            <a:endParaRPr lang="en-US" sz="1200" i="1" dirty="0"/>
          </a:p>
        </p:txBody>
      </p:sp>
    </p:spTree>
    <p:extLst>
      <p:ext uri="{BB962C8B-B14F-4D97-AF65-F5344CB8AC3E}">
        <p14:creationId xmlns:p14="http://schemas.microsoft.com/office/powerpoint/2010/main" val="2031642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Epic fail, global impact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229601" cy="4811661"/>
          </a:xfrm>
        </p:spPr>
        <p:txBody>
          <a:bodyPr>
            <a:normAutofit/>
          </a:bodyPr>
          <a:lstStyle/>
          <a:p>
            <a:r>
              <a:rPr lang="en-US" dirty="0" smtClean="0"/>
              <a:t>Paper was widely cited by</a:t>
            </a:r>
          </a:p>
          <a:p>
            <a:pPr lvl="1"/>
            <a:r>
              <a:rPr lang="en-US" dirty="0" smtClean="0"/>
              <a:t>Political parties</a:t>
            </a:r>
          </a:p>
          <a:p>
            <a:pPr lvl="1"/>
            <a:r>
              <a:rPr lang="en-US" dirty="0" smtClean="0"/>
              <a:t>Governments</a:t>
            </a:r>
          </a:p>
          <a:p>
            <a:pPr lvl="1"/>
            <a:r>
              <a:rPr lang="en-US" dirty="0" smtClean="0"/>
              <a:t>International lending agencies</a:t>
            </a:r>
          </a:p>
          <a:p>
            <a:r>
              <a:rPr lang="en-US" dirty="0" smtClean="0"/>
              <a:t>To show that </a:t>
            </a:r>
            <a:r>
              <a:rPr lang="en-US" b="1" u="sng" dirty="0" smtClean="0"/>
              <a:t>austerity</a:t>
            </a:r>
            <a:r>
              <a:rPr lang="en-US" dirty="0" smtClean="0"/>
              <a:t> was the solution to the global recession </a:t>
            </a:r>
          </a:p>
          <a:p>
            <a:r>
              <a:rPr lang="en-US" dirty="0" smtClean="0"/>
              <a:t>Even part of the 2012 US presidential election!</a:t>
            </a:r>
          </a:p>
          <a:p>
            <a:pPr lvl="1"/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304800" y="6546365"/>
            <a:ext cx="87462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sz="1200" dirty="0"/>
              <a:t>Reinhart, Carmen M., </a:t>
            </a:r>
            <a:r>
              <a:rPr lang="en-US" sz="1200"/>
              <a:t>and </a:t>
            </a:r>
            <a:r>
              <a:rPr lang="en-US" sz="1200" smtClean="0"/>
              <a:t>Kenneth </a:t>
            </a:r>
            <a:r>
              <a:rPr lang="en-US" sz="1200" dirty="0"/>
              <a:t>S. </a:t>
            </a:r>
            <a:r>
              <a:rPr lang="en-US" sz="1200" dirty="0" err="1"/>
              <a:t>Rogoff</a:t>
            </a:r>
            <a:r>
              <a:rPr lang="en-US" sz="1200" dirty="0"/>
              <a:t>. 2010. "Growth in a Time of Debt." </a:t>
            </a:r>
            <a:r>
              <a:rPr lang="en-US" sz="1200" i="1" dirty="0"/>
              <a:t>American Economic Review</a:t>
            </a:r>
            <a:r>
              <a:rPr lang="en-US" sz="1200" dirty="0"/>
              <a:t>, 100(2): 573-78.</a:t>
            </a:r>
            <a:endParaRPr lang="en-US" sz="1200" i="1" dirty="0"/>
          </a:p>
        </p:txBody>
      </p:sp>
    </p:spTree>
    <p:extLst>
      <p:ext uri="{BB962C8B-B14F-4D97-AF65-F5344CB8AC3E}">
        <p14:creationId xmlns:p14="http://schemas.microsoft.com/office/powerpoint/2010/main" val="407755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Epic fail, global impact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229601" cy="4811661"/>
          </a:xfrm>
        </p:spPr>
        <p:txBody>
          <a:bodyPr>
            <a:normAutofit/>
          </a:bodyPr>
          <a:lstStyle/>
          <a:p>
            <a:r>
              <a:rPr lang="en-US" dirty="0" smtClean="0"/>
              <a:t>UMass Amherst Graduate student Thomas Herndon</a:t>
            </a:r>
          </a:p>
          <a:p>
            <a:pPr lvl="1"/>
            <a:r>
              <a:rPr lang="en-US" dirty="0" smtClean="0"/>
              <a:t>Tried to reproduce the results of the paper for a class: </a:t>
            </a:r>
            <a:r>
              <a:rPr lang="en-US" b="1" dirty="0" smtClean="0"/>
              <a:t>couldn’t</a:t>
            </a:r>
            <a:endParaRPr lang="en-US" dirty="0" smtClean="0"/>
          </a:p>
          <a:p>
            <a:pPr lvl="1"/>
            <a:r>
              <a:rPr lang="en-US" dirty="0" smtClean="0"/>
              <a:t>Requested the ‘code’ for the computations from R&amp;R: got an Excel spreadsheet</a:t>
            </a:r>
          </a:p>
          <a:p>
            <a:pPr lvl="1"/>
            <a:r>
              <a:rPr lang="en-US" dirty="0" smtClean="0"/>
              <a:t>Found multiple errors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52495" y="6324600"/>
            <a:ext cx="9920070" cy="4985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sz="1200" dirty="0"/>
              <a:t>Reinhart, Carmen M., and Kenneth S. </a:t>
            </a:r>
            <a:r>
              <a:rPr lang="en-US" sz="1200" dirty="0" err="1"/>
              <a:t>Rogoff</a:t>
            </a:r>
            <a:r>
              <a:rPr lang="en-US" sz="1200" dirty="0"/>
              <a:t>. 2010. "Growth in a Time of Debt." </a:t>
            </a:r>
            <a:r>
              <a:rPr lang="en-US" sz="1200" i="1" dirty="0"/>
              <a:t>American Economic Review</a:t>
            </a:r>
            <a:r>
              <a:rPr lang="en-US" sz="1200" dirty="0"/>
              <a:t>, 100(2): 573-78</a:t>
            </a:r>
            <a:r>
              <a:rPr lang="en-US" sz="1200" dirty="0" smtClean="0"/>
              <a:t>.</a:t>
            </a:r>
          </a:p>
          <a:p>
            <a:pPr>
              <a:buNone/>
            </a:pPr>
            <a:r>
              <a:rPr lang="en-US" sz="1200" dirty="0"/>
              <a:t>Thomas Herndon, Michael Ash &amp; Robert </a:t>
            </a:r>
            <a:r>
              <a:rPr lang="en-US" sz="1200" dirty="0" err="1"/>
              <a:t>Pollin</a:t>
            </a:r>
            <a:r>
              <a:rPr lang="en-US" sz="1200" dirty="0"/>
              <a:t>, </a:t>
            </a:r>
            <a:r>
              <a:rPr lang="en-US" sz="1200" u="sng" dirty="0">
                <a:hlinkClick r:id="rId3"/>
              </a:rPr>
              <a:t>Does High Public Debt Consistently Stifle Economic Growth? A Critique of Reinhart and Rogoff</a:t>
            </a:r>
            <a:endParaRPr lang="en-US" sz="1200" i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8904" y="4246971"/>
            <a:ext cx="1445296" cy="1970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278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Epic fail, global impact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229601" cy="4811661"/>
          </a:xfrm>
        </p:spPr>
        <p:txBody>
          <a:bodyPr>
            <a:normAutofit/>
          </a:bodyPr>
          <a:lstStyle/>
          <a:p>
            <a:r>
              <a:rPr lang="en-US" dirty="0" smtClean="0"/>
              <a:t>UMass Amherst Graduate student Thomas Herndon</a:t>
            </a:r>
          </a:p>
          <a:p>
            <a:pPr lvl="1"/>
            <a:r>
              <a:rPr lang="en-US" dirty="0" smtClean="0"/>
              <a:t>Found multiple errors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52495" y="6324600"/>
            <a:ext cx="9920070" cy="4985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sz="1200" dirty="0"/>
              <a:t>Reinhart, Carmen M., and Kenneth S. </a:t>
            </a:r>
            <a:r>
              <a:rPr lang="en-US" sz="1200" dirty="0" err="1"/>
              <a:t>Rogoff</a:t>
            </a:r>
            <a:r>
              <a:rPr lang="en-US" sz="1200" dirty="0"/>
              <a:t>. 2010. "Growth in a Time of Debt." </a:t>
            </a:r>
            <a:r>
              <a:rPr lang="en-US" sz="1200" i="1" dirty="0"/>
              <a:t>American Economic Review</a:t>
            </a:r>
            <a:r>
              <a:rPr lang="en-US" sz="1200" dirty="0"/>
              <a:t>, 100(2): 573-78</a:t>
            </a:r>
            <a:r>
              <a:rPr lang="en-US" sz="1200" dirty="0" smtClean="0"/>
              <a:t>.</a:t>
            </a:r>
          </a:p>
          <a:p>
            <a:pPr>
              <a:buNone/>
            </a:pPr>
            <a:r>
              <a:rPr lang="en-US" sz="1200" dirty="0"/>
              <a:t>Thomas Herndon, Michael Ash &amp; Robert </a:t>
            </a:r>
            <a:r>
              <a:rPr lang="en-US" sz="1200" dirty="0" err="1"/>
              <a:t>Pollin</a:t>
            </a:r>
            <a:r>
              <a:rPr lang="en-US" sz="1200" dirty="0"/>
              <a:t>, </a:t>
            </a:r>
            <a:r>
              <a:rPr lang="en-US" sz="1200" u="sng" dirty="0">
                <a:hlinkClick r:id="rId3"/>
              </a:rPr>
              <a:t>Does High Public Debt Consistently Stifle Economic Growth? A Critique of Reinhart and Rogoff</a:t>
            </a:r>
            <a:endParaRPr lang="en-US" sz="1200" i="1" dirty="0"/>
          </a:p>
        </p:txBody>
      </p:sp>
      <p:sp>
        <p:nvSpPr>
          <p:cNvPr id="4" name="Rectangle 3"/>
          <p:cNvSpPr/>
          <p:nvPr/>
        </p:nvSpPr>
        <p:spPr>
          <a:xfrm>
            <a:off x="609600" y="3340825"/>
            <a:ext cx="772160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u="sng" dirty="0" smtClean="0"/>
              <a:t>Coding </a:t>
            </a:r>
            <a:r>
              <a:rPr lang="en-US" sz="3200" u="sng" dirty="0"/>
              <a:t>errors</a:t>
            </a:r>
            <a:r>
              <a:rPr lang="en-US" sz="3200" dirty="0"/>
              <a:t>, </a:t>
            </a:r>
            <a:r>
              <a:rPr lang="en-US" sz="3200" u="sng" dirty="0"/>
              <a:t>selective exclusion </a:t>
            </a:r>
            <a:r>
              <a:rPr lang="en-US" sz="3200" dirty="0"/>
              <a:t>of available data, and </a:t>
            </a:r>
            <a:r>
              <a:rPr lang="en-US" sz="3200" u="sng" dirty="0"/>
              <a:t>unconventional weighting </a:t>
            </a:r>
            <a:r>
              <a:rPr lang="en-US" sz="3200" dirty="0"/>
              <a:t>of summary statistics lead to </a:t>
            </a:r>
            <a:r>
              <a:rPr lang="en-US" sz="3200" u="sng" dirty="0"/>
              <a:t>serious errors </a:t>
            </a:r>
            <a:r>
              <a:rPr lang="en-US" sz="3200" dirty="0"/>
              <a:t>that inaccurately represent the relationship between public debt and GDP </a:t>
            </a:r>
            <a:r>
              <a:rPr lang="en-US" sz="3200" dirty="0" smtClean="0"/>
              <a:t>growth.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70651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Epic fail, global impact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534401" cy="4811661"/>
          </a:xfrm>
        </p:spPr>
        <p:txBody>
          <a:bodyPr>
            <a:normAutofit/>
          </a:bodyPr>
          <a:lstStyle/>
          <a:p>
            <a:r>
              <a:rPr lang="en-US" dirty="0" smtClean="0"/>
              <a:t>Herndon fixed the errors and reexamined claims</a:t>
            </a:r>
          </a:p>
          <a:p>
            <a:r>
              <a:rPr lang="en-US" dirty="0" smtClean="0"/>
              <a:t>Original claims</a:t>
            </a:r>
          </a:p>
          <a:p>
            <a:pPr lvl="1"/>
            <a:r>
              <a:rPr lang="en-US" dirty="0" smtClean="0"/>
              <a:t>Debt to GDP ratios over 90% have real GDP growth of </a:t>
            </a:r>
            <a:r>
              <a:rPr lang="en-US" b="1" dirty="0" smtClean="0"/>
              <a:t>-0.1%</a:t>
            </a:r>
          </a:p>
          <a:p>
            <a:pPr lvl="1"/>
            <a:r>
              <a:rPr lang="en-US" dirty="0" smtClean="0"/>
              <a:t>In a recession: Austerity good, spending bad</a:t>
            </a:r>
            <a:endParaRPr lang="en-US" dirty="0"/>
          </a:p>
          <a:p>
            <a:r>
              <a:rPr lang="en-US" dirty="0" smtClean="0"/>
              <a:t>Modified claims</a:t>
            </a:r>
          </a:p>
          <a:p>
            <a:pPr lvl="1"/>
            <a:r>
              <a:rPr lang="en-US" dirty="0" smtClean="0"/>
              <a:t>Debt to GDP ratios over 90% have real GDP growth of </a:t>
            </a:r>
            <a:r>
              <a:rPr lang="en-US" b="1" dirty="0" smtClean="0"/>
              <a:t>2.2%</a:t>
            </a:r>
          </a:p>
          <a:p>
            <a:pPr lvl="1"/>
            <a:r>
              <a:rPr lang="en-US" dirty="0"/>
              <a:t>In a recession: </a:t>
            </a:r>
            <a:r>
              <a:rPr lang="en-US" dirty="0" smtClean="0"/>
              <a:t>Spending good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52495" y="6324600"/>
            <a:ext cx="9920070" cy="4985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sz="1200" dirty="0"/>
              <a:t>Reinhart, Carmen M., and Kenneth S. </a:t>
            </a:r>
            <a:r>
              <a:rPr lang="en-US" sz="1200" dirty="0" err="1"/>
              <a:t>Rogoff</a:t>
            </a:r>
            <a:r>
              <a:rPr lang="en-US" sz="1200" dirty="0"/>
              <a:t>. 2010. "Growth in a Time of Debt." </a:t>
            </a:r>
            <a:r>
              <a:rPr lang="en-US" sz="1200" i="1" dirty="0"/>
              <a:t>American Economic Review</a:t>
            </a:r>
            <a:r>
              <a:rPr lang="en-US" sz="1200" dirty="0"/>
              <a:t>, 100(2): 573-78</a:t>
            </a:r>
            <a:r>
              <a:rPr lang="en-US" sz="1200" dirty="0" smtClean="0"/>
              <a:t>.</a:t>
            </a:r>
          </a:p>
          <a:p>
            <a:pPr>
              <a:buNone/>
            </a:pPr>
            <a:r>
              <a:rPr lang="en-US" sz="1200" dirty="0"/>
              <a:t>Thomas Herndon, Michael Ash &amp; Robert </a:t>
            </a:r>
            <a:r>
              <a:rPr lang="en-US" sz="1200" dirty="0" err="1"/>
              <a:t>Pollin</a:t>
            </a:r>
            <a:r>
              <a:rPr lang="en-US" sz="1200" dirty="0"/>
              <a:t>, </a:t>
            </a:r>
            <a:r>
              <a:rPr lang="en-US" sz="1200" u="sng" dirty="0">
                <a:hlinkClick r:id="rId3"/>
              </a:rPr>
              <a:t>Does High Public Debt Consistently Stifle Economic Growth? A Critique of Reinhart and Rogoff</a:t>
            </a:r>
            <a:endParaRPr lang="en-US" sz="1200" i="1" dirty="0"/>
          </a:p>
        </p:txBody>
      </p:sp>
    </p:spTree>
    <p:extLst>
      <p:ext uri="{BB962C8B-B14F-4D97-AF65-F5344CB8AC3E}">
        <p14:creationId xmlns:p14="http://schemas.microsoft.com/office/powerpoint/2010/main" val="855199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Epic fail, global impact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229601" cy="4811661"/>
          </a:xfrm>
        </p:spPr>
        <p:txBody>
          <a:bodyPr>
            <a:normAutofit/>
          </a:bodyPr>
          <a:lstStyle/>
          <a:p>
            <a:r>
              <a:rPr lang="en-US" dirty="0" smtClean="0"/>
              <a:t>Grab your way-back hat and put it on!</a:t>
            </a:r>
          </a:p>
          <a:p>
            <a:endParaRPr lang="en-US" dirty="0"/>
          </a:p>
          <a:p>
            <a:pPr lvl="1"/>
            <a:endParaRPr lang="en-US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633" y="1631180"/>
            <a:ext cx="8372731" cy="5178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154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Epic fail, global impact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229601" cy="4811661"/>
          </a:xfrm>
        </p:spPr>
        <p:txBody>
          <a:bodyPr>
            <a:normAutofit/>
          </a:bodyPr>
          <a:lstStyle/>
          <a:p>
            <a:r>
              <a:rPr lang="en-US" dirty="0" smtClean="0"/>
              <a:t>What effect did the incorrect R&amp;R paper have?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323098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Terminology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What are we guarding against?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What are the tools we can use for defense?</a:t>
            </a:r>
            <a:endParaRPr lang="en-US" dirty="0">
              <a:latin typeface="Calibri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4220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Epic failure, part 4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4950" y="1648857"/>
            <a:ext cx="3594100" cy="495985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6611779"/>
            <a:ext cx="88519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http://</a:t>
            </a:r>
            <a:r>
              <a:rPr lang="en-US" sz="1000" dirty="0" err="1"/>
              <a:t>www.nature.com</a:t>
            </a:r>
            <a:r>
              <a:rPr lang="en-US" sz="1000" dirty="0"/>
              <a:t>/news/over-half-of-psychology-studies-fail-reproducibility-test-1.18248</a:t>
            </a:r>
          </a:p>
        </p:txBody>
      </p:sp>
    </p:spTree>
    <p:extLst>
      <p:ext uri="{BB962C8B-B14F-4D97-AF65-F5344CB8AC3E}">
        <p14:creationId xmlns:p14="http://schemas.microsoft.com/office/powerpoint/2010/main" val="824208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Why is this happening?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229601" cy="4811661"/>
          </a:xfrm>
        </p:spPr>
        <p:txBody>
          <a:bodyPr>
            <a:normAutofit fontScale="92500"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Social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factors, e.g.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Fraud, misconduct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Pressure to publish</a:t>
            </a:r>
          </a:p>
          <a:p>
            <a:r>
              <a:rPr lang="en-US" i="1" dirty="0"/>
              <a:t>p</a:t>
            </a:r>
            <a:r>
              <a:rPr lang="en-US" dirty="0" smtClean="0"/>
              <a:t>-hacking</a:t>
            </a:r>
          </a:p>
          <a:p>
            <a:r>
              <a:rPr lang="en-US" dirty="0" smtClean="0"/>
              <a:t>Poor experimental design</a:t>
            </a:r>
          </a:p>
          <a:p>
            <a:pPr lvl="1"/>
            <a:r>
              <a:rPr lang="en-US" dirty="0" smtClean="0"/>
              <a:t>Small effect size</a:t>
            </a:r>
          </a:p>
          <a:p>
            <a:pPr lvl="1"/>
            <a:r>
              <a:rPr lang="en-US" dirty="0" smtClean="0"/>
              <a:t>Small sample size</a:t>
            </a:r>
          </a:p>
          <a:p>
            <a:r>
              <a:rPr lang="en-US" b="1" dirty="0" smtClean="0"/>
              <a:t>Data not </a:t>
            </a:r>
            <a:r>
              <a:rPr lang="en-US" b="1" dirty="0" smtClean="0"/>
              <a:t>available or disclosed</a:t>
            </a:r>
          </a:p>
          <a:p>
            <a:r>
              <a:rPr lang="en-US" b="1" dirty="0" smtClean="0"/>
              <a:t>Software not available or other software issue</a:t>
            </a:r>
            <a:endParaRPr lang="en-US" b="1" dirty="0"/>
          </a:p>
        </p:txBody>
      </p:sp>
      <p:sp>
        <p:nvSpPr>
          <p:cNvPr id="4" name="Rectangle 3"/>
          <p:cNvSpPr/>
          <p:nvPr/>
        </p:nvSpPr>
        <p:spPr>
          <a:xfrm>
            <a:off x="3988971" y="1910834"/>
            <a:ext cx="397461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/>
              <a:t>Important but not Data Science related.</a:t>
            </a:r>
          </a:p>
          <a:p>
            <a:pPr algn="ctr"/>
            <a:r>
              <a:rPr lang="en-US" b="1" dirty="0" smtClean="0"/>
              <a:t>WE ARE WORKING ON THESE!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519163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i="1" dirty="0" smtClean="0"/>
              <a:t>p-</a:t>
            </a:r>
            <a:r>
              <a:rPr lang="en-US" dirty="0" smtClean="0"/>
              <a:t>hacking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229601" cy="4811661"/>
          </a:xfrm>
        </p:spPr>
        <p:txBody>
          <a:bodyPr>
            <a:normAutofit/>
          </a:bodyPr>
          <a:lstStyle/>
          <a:p>
            <a:r>
              <a:rPr lang="en-US" dirty="0" smtClean="0"/>
              <a:t>Do a study to test some hypothesis</a:t>
            </a:r>
          </a:p>
          <a:p>
            <a:pPr lvl="1"/>
            <a:r>
              <a:rPr lang="en-US" dirty="0" smtClean="0"/>
              <a:t>E.g. an apple a day keeps the Dr. away</a:t>
            </a:r>
          </a:p>
          <a:p>
            <a:r>
              <a:rPr lang="en-US" dirty="0" smtClean="0"/>
              <a:t>Use a </a:t>
            </a:r>
            <a:r>
              <a:rPr lang="en-US" i="1" dirty="0" smtClean="0"/>
              <a:t>p-</a:t>
            </a:r>
            <a:r>
              <a:rPr lang="en-US" dirty="0" smtClean="0"/>
              <a:t>value of 0.05</a:t>
            </a:r>
          </a:p>
          <a:p>
            <a:pPr lvl="1"/>
            <a:r>
              <a:rPr lang="en-US" dirty="0" smtClean="0"/>
              <a:t>i.e. 5% chance of </a:t>
            </a:r>
            <a:r>
              <a:rPr lang="en-US" dirty="0"/>
              <a:t>seeing a difference at least as big as we </a:t>
            </a:r>
            <a:r>
              <a:rPr lang="en-US" dirty="0" smtClean="0"/>
              <a:t>have, </a:t>
            </a:r>
            <a:r>
              <a:rPr lang="en-US" dirty="0"/>
              <a:t>by chance </a:t>
            </a:r>
            <a:r>
              <a:rPr lang="en-US" dirty="0" smtClean="0"/>
              <a:t>alone</a:t>
            </a:r>
          </a:p>
          <a:p>
            <a:r>
              <a:rPr lang="en-US" dirty="0" smtClean="0"/>
              <a:t>Perform 1000s of statistical tests</a:t>
            </a:r>
          </a:p>
          <a:p>
            <a:r>
              <a:rPr lang="en-US" dirty="0" smtClean="0"/>
              <a:t>What happens?</a:t>
            </a:r>
          </a:p>
          <a:p>
            <a:pPr marL="0" indent="0" algn="ctr">
              <a:buNone/>
            </a:pPr>
            <a:r>
              <a:rPr lang="en-US" b="1" dirty="0" smtClean="0">
                <a:solidFill>
                  <a:srgbClr val="FF0000"/>
                </a:solidFill>
              </a:rPr>
              <a:t>Some significant </a:t>
            </a:r>
            <a:r>
              <a:rPr lang="en-US" b="1" dirty="0">
                <a:solidFill>
                  <a:srgbClr val="FF0000"/>
                </a:solidFill>
              </a:rPr>
              <a:t>results by chance alone</a:t>
            </a:r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6" name="Rectangle 5"/>
          <p:cNvSpPr/>
          <p:nvPr/>
        </p:nvSpPr>
        <p:spPr>
          <a:xfrm>
            <a:off x="171449" y="6348274"/>
            <a:ext cx="88011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 smtClean="0">
                <a:solidFill>
                  <a:srgbClr val="000000"/>
                </a:solidFill>
                <a:latin typeface="Lora" charset="0"/>
              </a:rPr>
              <a:t>1. Simmons</a:t>
            </a:r>
            <a:r>
              <a:rPr lang="en-US" sz="1000" dirty="0">
                <a:solidFill>
                  <a:srgbClr val="000000"/>
                </a:solidFill>
                <a:latin typeface="Lora" charset="0"/>
              </a:rPr>
              <a:t>, J.P., N.D. Nelson, and U. </a:t>
            </a:r>
            <a:r>
              <a:rPr lang="en-US" sz="1000" dirty="0" err="1">
                <a:solidFill>
                  <a:srgbClr val="000000"/>
                </a:solidFill>
                <a:latin typeface="Lora" charset="0"/>
              </a:rPr>
              <a:t>Simonsohn</a:t>
            </a:r>
            <a:r>
              <a:rPr lang="en-US" sz="1000" dirty="0">
                <a:solidFill>
                  <a:srgbClr val="000000"/>
                </a:solidFill>
                <a:latin typeface="Lora" charset="0"/>
              </a:rPr>
              <a:t>. 2011. False-positive psychology: Undisclosed flexibility in data collection and analysis allows presenting anything as significant. </a:t>
            </a:r>
            <a:r>
              <a:rPr lang="en-US" sz="1000" i="1" dirty="0">
                <a:solidFill>
                  <a:srgbClr val="000000"/>
                </a:solidFill>
                <a:latin typeface="Lora" charset="0"/>
              </a:rPr>
              <a:t>Psychological Science</a:t>
            </a:r>
            <a:r>
              <a:rPr lang="en-US" sz="1000" dirty="0">
                <a:solidFill>
                  <a:srgbClr val="000000"/>
                </a:solidFill>
                <a:latin typeface="Lora" charset="0"/>
              </a:rPr>
              <a:t> 22(11):1359-1366.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219352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 availability</a:t>
            </a:r>
          </a:p>
          <a:p>
            <a:pPr lvl="1"/>
            <a:r>
              <a:rPr lang="en-US" dirty="0"/>
              <a:t>Deposit data in a </a:t>
            </a:r>
            <a:r>
              <a:rPr lang="en-US" dirty="0" smtClean="0"/>
              <a:t>repository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Versioning</a:t>
            </a:r>
          </a:p>
          <a:p>
            <a:pPr lvl="1"/>
            <a:r>
              <a:rPr lang="en-US" dirty="0" smtClean="0"/>
              <a:t>Explicit versioning in file names</a:t>
            </a:r>
          </a:p>
          <a:p>
            <a:pPr lvl="1"/>
            <a:r>
              <a:rPr lang="en-US" dirty="0" smtClean="0"/>
              <a:t>Record date retrieved in file names</a:t>
            </a:r>
          </a:p>
          <a:p>
            <a:pPr lvl="1"/>
            <a:r>
              <a:rPr lang="en-US" dirty="0" smtClean="0"/>
              <a:t>Compute and record md5sum of files (demo)</a:t>
            </a:r>
          </a:p>
          <a:p>
            <a:pPr lvl="1"/>
            <a:endParaRPr lang="en-US" dirty="0"/>
          </a:p>
          <a:p>
            <a:r>
              <a:rPr lang="en-US" dirty="0" smtClean="0"/>
              <a:t>Different data or new data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3095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Why would more data change the result?</a:t>
            </a:r>
          </a:p>
          <a:p>
            <a:pPr lvl="1"/>
            <a:r>
              <a:rPr lang="en-US" dirty="0"/>
              <a:t>Use a </a:t>
            </a:r>
            <a:r>
              <a:rPr lang="en-US" i="1" dirty="0"/>
              <a:t>p-</a:t>
            </a:r>
            <a:r>
              <a:rPr lang="en-US" dirty="0"/>
              <a:t>value of 0.05</a:t>
            </a:r>
          </a:p>
          <a:p>
            <a:pPr lvl="2"/>
            <a:r>
              <a:rPr lang="en-US" dirty="0"/>
              <a:t>i.e. 5% chance of seeing a difference at least as big as we have, by chance </a:t>
            </a:r>
            <a:r>
              <a:rPr lang="en-US" dirty="0" smtClean="0"/>
              <a:t>alone</a:t>
            </a:r>
          </a:p>
          <a:p>
            <a:pPr lvl="1"/>
            <a:r>
              <a:rPr lang="en-US" dirty="0" smtClean="0"/>
              <a:t>Was the effect size small?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Report more than the </a:t>
            </a:r>
            <a:r>
              <a:rPr lang="en-US" i="1" dirty="0" smtClean="0"/>
              <a:t>p</a:t>
            </a:r>
            <a:r>
              <a:rPr lang="en-US" dirty="0" smtClean="0"/>
              <a:t>-value</a:t>
            </a:r>
          </a:p>
          <a:p>
            <a:pPr lvl="2"/>
            <a:r>
              <a:rPr lang="en-US" dirty="0" smtClean="0"/>
              <a:t>Sample size</a:t>
            </a:r>
          </a:p>
          <a:p>
            <a:pPr lvl="2"/>
            <a:r>
              <a:rPr lang="en-US" dirty="0" smtClean="0"/>
              <a:t>Effect size</a:t>
            </a:r>
            <a:endParaRPr lang="en-US" dirty="0"/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8781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Why is this happening?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229601" cy="4811661"/>
          </a:xfrm>
        </p:spPr>
        <p:txBody>
          <a:bodyPr>
            <a:normAutofit/>
          </a:bodyPr>
          <a:lstStyle/>
          <a:p>
            <a:r>
              <a:rPr lang="en-US" dirty="0" smtClean="0"/>
              <a:t>Software not available or other software issue</a:t>
            </a:r>
          </a:p>
          <a:p>
            <a:pPr lvl="1"/>
            <a:r>
              <a:rPr lang="en-US" dirty="0" smtClean="0"/>
              <a:t>Software or source code private</a:t>
            </a:r>
          </a:p>
          <a:p>
            <a:pPr lvl="2"/>
            <a:r>
              <a:rPr lang="en-US" dirty="0" smtClean="0"/>
              <a:t>’Open’ software is reviewable</a:t>
            </a:r>
          </a:p>
          <a:p>
            <a:pPr lvl="2"/>
            <a:r>
              <a:rPr lang="en-US" dirty="0"/>
              <a:t>’Open’ software is </a:t>
            </a:r>
            <a:r>
              <a:rPr lang="en-US" dirty="0" smtClean="0"/>
              <a:t>replicable</a:t>
            </a:r>
            <a:endParaRPr lang="en-US" dirty="0"/>
          </a:p>
          <a:p>
            <a:pPr lvl="2"/>
            <a:r>
              <a:rPr lang="en-US" dirty="0"/>
              <a:t>’Open’ software is </a:t>
            </a:r>
            <a:r>
              <a:rPr lang="en-US" dirty="0" smtClean="0"/>
              <a:t>producible</a:t>
            </a:r>
            <a:endParaRPr lang="en-US" dirty="0"/>
          </a:p>
          <a:p>
            <a:pPr lvl="2"/>
            <a:r>
              <a:rPr lang="en-US" dirty="0"/>
              <a:t>’Open’ software is </a:t>
            </a:r>
            <a:r>
              <a:rPr lang="en-US" dirty="0" smtClean="0"/>
              <a:t>auditable</a:t>
            </a:r>
            <a:endParaRPr lang="en-US" dirty="0"/>
          </a:p>
          <a:p>
            <a:pPr lvl="2"/>
            <a:r>
              <a:rPr lang="en-US" dirty="0" smtClean="0"/>
              <a:t>Code reviews for quality, purpose and intent</a:t>
            </a:r>
          </a:p>
          <a:p>
            <a:pPr lvl="3"/>
            <a:r>
              <a:rPr lang="en-US" dirty="0" smtClean="0"/>
              <a:t>You learn stuff from reviewing other people’s code</a:t>
            </a:r>
          </a:p>
          <a:p>
            <a:pPr lvl="3"/>
            <a:r>
              <a:rPr lang="en-US" dirty="0" smtClean="0"/>
              <a:t>People help you find stuff in your own code</a:t>
            </a:r>
          </a:p>
          <a:p>
            <a:pPr lvl="3"/>
            <a:r>
              <a:rPr lang="en-US" dirty="0" smtClean="0"/>
              <a:t>Remember that compliment sandwiches taste great!</a:t>
            </a:r>
            <a:endParaRPr lang="en-US" dirty="0"/>
          </a:p>
          <a:p>
            <a:pPr lvl="2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729073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Why is this happening?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229601" cy="4811661"/>
          </a:xfrm>
        </p:spPr>
        <p:txBody>
          <a:bodyPr>
            <a:normAutofit/>
          </a:bodyPr>
          <a:lstStyle/>
          <a:p>
            <a:r>
              <a:rPr lang="en-US" dirty="0" smtClean="0"/>
              <a:t>Software not available or other software issue</a:t>
            </a:r>
          </a:p>
          <a:p>
            <a:pPr lvl="1"/>
            <a:r>
              <a:rPr lang="en-US" dirty="0" smtClean="0">
                <a:hlinkClick r:id="rId3"/>
              </a:rPr>
              <a:t>Dependency hell</a:t>
            </a:r>
            <a:endParaRPr lang="en-US" dirty="0"/>
          </a:p>
          <a:p>
            <a:pPr lvl="2"/>
            <a:r>
              <a:rPr lang="en-US" dirty="0" smtClean="0"/>
              <a:t>Dependency chains (A depends on B depends on C </a:t>
            </a:r>
            <a:r>
              <a:rPr lang="mr-IN" dirty="0" smtClean="0"/>
              <a:t>…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Conflicting dependencies</a:t>
            </a:r>
          </a:p>
          <a:p>
            <a:pPr lvl="2"/>
            <a:r>
              <a:rPr lang="en-US" dirty="0" smtClean="0"/>
              <a:t>Circular dependencies (A depends on B depends on A)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7862" y="2651997"/>
            <a:ext cx="6388274" cy="3790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738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Why is this happening?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229601" cy="4811661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Software not available or other software issue</a:t>
            </a:r>
          </a:p>
          <a:p>
            <a:pPr lvl="1"/>
            <a:r>
              <a:rPr lang="en-US" dirty="0" smtClean="0"/>
              <a:t>Dependency hell</a:t>
            </a:r>
          </a:p>
          <a:p>
            <a:pPr lvl="2"/>
            <a:r>
              <a:rPr lang="en-US" dirty="0" smtClean="0"/>
              <a:t>Virtual environments (for python)</a:t>
            </a:r>
          </a:p>
          <a:p>
            <a:pPr lvl="3"/>
            <a:r>
              <a:rPr lang="en-US" dirty="0" err="1" smtClean="0"/>
              <a:t>conda</a:t>
            </a:r>
            <a:r>
              <a:rPr lang="en-US" dirty="0" smtClean="0"/>
              <a:t> create </a:t>
            </a:r>
            <a:r>
              <a:rPr lang="mr-IN" dirty="0" smtClean="0"/>
              <a:t>–</a:t>
            </a:r>
            <a:r>
              <a:rPr lang="en-US" dirty="0" smtClean="0"/>
              <a:t>n &lt;name&gt; &lt;options&gt;</a:t>
            </a:r>
          </a:p>
          <a:p>
            <a:pPr lvl="3"/>
            <a:r>
              <a:rPr lang="en-US" dirty="0" smtClean="0"/>
              <a:t>Where options are things like what python version to use</a:t>
            </a:r>
          </a:p>
          <a:p>
            <a:pPr lvl="3"/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conda.io/docs/using/envs.html</a:t>
            </a:r>
            <a:endParaRPr lang="en-US" dirty="0"/>
          </a:p>
          <a:p>
            <a:pPr lvl="3"/>
            <a:r>
              <a:rPr lang="en-US" dirty="0" smtClean="0"/>
              <a:t>After creating, switch to it with ‘source activate &lt;name&gt;’</a:t>
            </a:r>
          </a:p>
          <a:p>
            <a:pPr lvl="4"/>
            <a:r>
              <a:rPr lang="en-US" dirty="0" smtClean="0"/>
              <a:t>Do a `which python`</a:t>
            </a:r>
          </a:p>
          <a:p>
            <a:pPr lvl="3"/>
            <a:r>
              <a:rPr lang="en-US" dirty="0" smtClean="0"/>
              <a:t>Switch out with ‘source deactivate &lt;name&gt;’</a:t>
            </a:r>
          </a:p>
          <a:p>
            <a:pPr lvl="3"/>
            <a:r>
              <a:rPr lang="en-US" dirty="0" smtClean="0"/>
              <a:t>Use </a:t>
            </a:r>
            <a:r>
              <a:rPr lang="en-US" dirty="0" err="1" smtClean="0"/>
              <a:t>conda</a:t>
            </a:r>
            <a:r>
              <a:rPr lang="en-US" dirty="0" smtClean="0"/>
              <a:t> or pip to install packages</a:t>
            </a:r>
          </a:p>
          <a:p>
            <a:pPr lvl="3"/>
            <a:r>
              <a:rPr lang="en-US" dirty="0" smtClean="0"/>
              <a:t>Export environment: `</a:t>
            </a:r>
            <a:r>
              <a:rPr lang="en-US" dirty="0" err="1" smtClean="0"/>
              <a:t>conda</a:t>
            </a:r>
            <a:r>
              <a:rPr lang="en-US" dirty="0"/>
              <a:t> </a:t>
            </a:r>
            <a:r>
              <a:rPr lang="en-US" dirty="0" err="1"/>
              <a:t>env</a:t>
            </a:r>
            <a:r>
              <a:rPr lang="en-US" dirty="0"/>
              <a:t> export &gt; </a:t>
            </a:r>
            <a:r>
              <a:rPr lang="en-US" dirty="0" err="1" smtClean="0"/>
              <a:t>environment.yml</a:t>
            </a:r>
            <a:r>
              <a:rPr lang="en-US" dirty="0" smtClean="0"/>
              <a:t>`</a:t>
            </a:r>
          </a:p>
          <a:p>
            <a:pPr lvl="3"/>
            <a:r>
              <a:rPr lang="en-US" dirty="0" smtClean="0"/>
              <a:t>Create an environment: `</a:t>
            </a:r>
            <a:r>
              <a:rPr lang="en-US" dirty="0" err="1" smtClean="0"/>
              <a:t>conda</a:t>
            </a:r>
            <a:r>
              <a:rPr lang="en-US" dirty="0"/>
              <a:t> </a:t>
            </a:r>
            <a:r>
              <a:rPr lang="en-US" dirty="0" err="1"/>
              <a:t>env</a:t>
            </a:r>
            <a:r>
              <a:rPr lang="en-US" dirty="0"/>
              <a:t> create -f </a:t>
            </a:r>
            <a:r>
              <a:rPr lang="en-US" dirty="0" err="1" smtClean="0"/>
              <a:t>environment.yml</a:t>
            </a:r>
            <a:r>
              <a:rPr lang="en-US" dirty="0" smtClean="0"/>
              <a:t>`</a:t>
            </a:r>
            <a:endParaRPr lang="en-US" dirty="0"/>
          </a:p>
          <a:p>
            <a:pPr lvl="3"/>
            <a:r>
              <a:rPr lang="en-US" dirty="0" smtClean="0"/>
              <a:t>List  environments: `</a:t>
            </a:r>
            <a:r>
              <a:rPr lang="en-US" dirty="0" err="1" smtClean="0"/>
              <a:t>conda</a:t>
            </a:r>
            <a:r>
              <a:rPr lang="en-US" dirty="0" smtClean="0"/>
              <a:t> </a:t>
            </a:r>
            <a:r>
              <a:rPr lang="en-US" dirty="0" err="1" smtClean="0"/>
              <a:t>env</a:t>
            </a:r>
            <a:r>
              <a:rPr lang="en-US" dirty="0" smtClean="0"/>
              <a:t> list`</a:t>
            </a:r>
          </a:p>
          <a:p>
            <a:pPr lvl="3"/>
            <a:r>
              <a:rPr lang="en-US" dirty="0" smtClean="0"/>
              <a:t>Play time!</a:t>
            </a:r>
          </a:p>
        </p:txBody>
      </p:sp>
    </p:spTree>
    <p:extLst>
      <p:ext uri="{BB962C8B-B14F-4D97-AF65-F5344CB8AC3E}">
        <p14:creationId xmlns:p14="http://schemas.microsoft.com/office/powerpoint/2010/main" val="1280847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Why is this happening?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229601" cy="4811661"/>
          </a:xfrm>
        </p:spPr>
        <p:txBody>
          <a:bodyPr>
            <a:normAutofit/>
          </a:bodyPr>
          <a:lstStyle/>
          <a:p>
            <a:r>
              <a:rPr lang="en-US" dirty="0" smtClean="0"/>
              <a:t>Software not available or other software issue</a:t>
            </a:r>
          </a:p>
          <a:p>
            <a:pPr lvl="1"/>
            <a:r>
              <a:rPr lang="en-US" dirty="0" smtClean="0"/>
              <a:t>Dependency hell</a:t>
            </a:r>
          </a:p>
          <a:p>
            <a:pPr lvl="2"/>
            <a:r>
              <a:rPr lang="en-US" dirty="0" smtClean="0"/>
              <a:t>Virtual environments (for python)</a:t>
            </a:r>
          </a:p>
          <a:p>
            <a:pPr lvl="3"/>
            <a:r>
              <a:rPr lang="en-US" dirty="0" smtClean="0"/>
              <a:t>Solves many problems but not all</a:t>
            </a:r>
            <a:r>
              <a:rPr lang="mr-IN" dirty="0" smtClean="0"/>
              <a:t>…</a:t>
            </a:r>
            <a:r>
              <a:rPr lang="en-US" dirty="0" smtClean="0"/>
              <a:t>  </a:t>
            </a:r>
          </a:p>
          <a:p>
            <a:pPr lvl="3"/>
            <a:r>
              <a:rPr lang="en-US" dirty="0" smtClean="0"/>
              <a:t>Why?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7000" y="508000"/>
            <a:ext cx="6350000" cy="584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334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Why is this happening?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229601" cy="4811661"/>
          </a:xfrm>
        </p:spPr>
        <p:txBody>
          <a:bodyPr>
            <a:normAutofit/>
          </a:bodyPr>
          <a:lstStyle/>
          <a:p>
            <a:r>
              <a:rPr lang="en-US" dirty="0" smtClean="0"/>
              <a:t>Software not available or other software issue</a:t>
            </a:r>
          </a:p>
          <a:p>
            <a:pPr lvl="1"/>
            <a:r>
              <a:rPr lang="en-US" dirty="0" smtClean="0"/>
              <a:t>Dependency hell</a:t>
            </a:r>
          </a:p>
          <a:p>
            <a:pPr lvl="2"/>
            <a:r>
              <a:rPr lang="en-US" dirty="0" err="1" smtClean="0"/>
              <a:t>Reprozip</a:t>
            </a:r>
            <a:r>
              <a:rPr lang="en-US" dirty="0"/>
              <a:t> (http://</a:t>
            </a:r>
            <a:r>
              <a:rPr lang="en-US" dirty="0" err="1" smtClean="0"/>
              <a:t>reprozip.readthedocs.io</a:t>
            </a:r>
            <a:r>
              <a:rPr lang="en-US" dirty="0" smtClean="0"/>
              <a:t>/</a:t>
            </a:r>
            <a:r>
              <a:rPr lang="en-US" dirty="0" err="1" smtClean="0"/>
              <a:t>en</a:t>
            </a:r>
            <a:r>
              <a:rPr lang="en-US" dirty="0" smtClean="0"/>
              <a:t>/1.0.x/</a:t>
            </a:r>
            <a:r>
              <a:rPr lang="en-US" dirty="0" err="1" smtClean="0"/>
              <a:t>reprozip.html</a:t>
            </a:r>
            <a:r>
              <a:rPr lang="en-US" dirty="0" smtClean="0"/>
              <a:t>)</a:t>
            </a:r>
          </a:p>
          <a:p>
            <a:pPr lvl="3"/>
            <a:r>
              <a:rPr lang="en-US" dirty="0" smtClean="0"/>
              <a:t>Captures </a:t>
            </a:r>
            <a:r>
              <a:rPr lang="en-US" dirty="0"/>
              <a:t>all the necessary components in a single, </a:t>
            </a:r>
            <a:r>
              <a:rPr lang="en-US" dirty="0" smtClean="0"/>
              <a:t>distributable package</a:t>
            </a:r>
          </a:p>
          <a:p>
            <a:pPr lvl="3"/>
            <a:r>
              <a:rPr lang="en-US" dirty="0" smtClean="0"/>
              <a:t>Install: ’pip install </a:t>
            </a:r>
            <a:r>
              <a:rPr lang="en-US" dirty="0" err="1" smtClean="0"/>
              <a:t>reprozip</a:t>
            </a:r>
            <a:r>
              <a:rPr lang="en-US" dirty="0" smtClean="0"/>
              <a:t>’</a:t>
            </a:r>
          </a:p>
          <a:p>
            <a:pPr lvl="3"/>
            <a:r>
              <a:rPr lang="en-US" dirty="0" smtClean="0"/>
              <a:t>Trace:</a:t>
            </a:r>
          </a:p>
          <a:p>
            <a:pPr lvl="4"/>
            <a:r>
              <a:rPr lang="en-US" dirty="0" smtClean="0"/>
              <a:t>First time: ’</a:t>
            </a:r>
            <a:r>
              <a:rPr lang="en-US" dirty="0" err="1" smtClean="0"/>
              <a:t>reprozip</a:t>
            </a:r>
            <a:r>
              <a:rPr lang="en-US" dirty="0" smtClean="0"/>
              <a:t> trace </a:t>
            </a:r>
            <a:r>
              <a:rPr lang="en-US" b="1" dirty="0" smtClean="0"/>
              <a:t>&lt;command line&gt;</a:t>
            </a:r>
            <a:r>
              <a:rPr lang="en-US" dirty="0" smtClean="0"/>
              <a:t>’</a:t>
            </a:r>
          </a:p>
          <a:p>
            <a:pPr lvl="4"/>
            <a:r>
              <a:rPr lang="en-US" dirty="0" smtClean="0"/>
              <a:t>Subsequent: ’</a:t>
            </a:r>
            <a:r>
              <a:rPr lang="en-US" dirty="0" err="1" smtClean="0"/>
              <a:t>reprozip</a:t>
            </a:r>
            <a:r>
              <a:rPr lang="en-US" dirty="0"/>
              <a:t> trace </a:t>
            </a:r>
            <a:r>
              <a:rPr lang="en-US" dirty="0" smtClean="0"/>
              <a:t>--continue &lt;command line&gt;’</a:t>
            </a:r>
          </a:p>
          <a:p>
            <a:pPr lvl="3"/>
            <a:r>
              <a:rPr lang="en-US" dirty="0" smtClean="0"/>
              <a:t>Package: ‘</a:t>
            </a:r>
            <a:r>
              <a:rPr lang="en-US" dirty="0" err="1" smtClean="0"/>
              <a:t>reprozip</a:t>
            </a:r>
            <a:r>
              <a:rPr lang="en-US" dirty="0" smtClean="0"/>
              <a:t> pack </a:t>
            </a:r>
            <a:r>
              <a:rPr lang="en-US" dirty="0" err="1" smtClean="0"/>
              <a:t>package.rpz</a:t>
            </a:r>
            <a:r>
              <a:rPr lang="en-US" dirty="0" smtClean="0"/>
              <a:t>’</a:t>
            </a:r>
          </a:p>
          <a:p>
            <a:pPr lvl="3"/>
            <a:r>
              <a:rPr lang="en-US" dirty="0" smtClean="0"/>
              <a:t>Share the .</a:t>
            </a:r>
            <a:r>
              <a:rPr lang="en-US" dirty="0" err="1" smtClean="0"/>
              <a:t>rpz</a:t>
            </a: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914399" y="981634"/>
            <a:ext cx="7772401" cy="175432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Example trace command:</a:t>
            </a:r>
          </a:p>
          <a:p>
            <a:r>
              <a:rPr lang="en-US" sz="3600" dirty="0" smtClean="0"/>
              <a:t>% echo ‘print(“hello world”)’ &gt; </a:t>
            </a:r>
            <a:r>
              <a:rPr lang="en-US" sz="3600" dirty="0" err="1" smtClean="0"/>
              <a:t>test.py</a:t>
            </a:r>
            <a:endParaRPr lang="en-US" sz="3600" dirty="0" smtClean="0"/>
          </a:p>
          <a:p>
            <a:r>
              <a:rPr lang="en-US" sz="3600" dirty="0" smtClean="0"/>
              <a:t>% </a:t>
            </a:r>
            <a:r>
              <a:rPr lang="en-US" sz="3600" dirty="0" err="1" smtClean="0"/>
              <a:t>reprozip</a:t>
            </a:r>
            <a:r>
              <a:rPr lang="en-US" sz="3600" dirty="0" smtClean="0"/>
              <a:t> trace python </a:t>
            </a:r>
            <a:r>
              <a:rPr lang="en-US" sz="3600" dirty="0" err="1" smtClean="0"/>
              <a:t>test.py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494704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Terminology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Reviewable research</a:t>
            </a:r>
          </a:p>
          <a:p>
            <a:pPr lvl="1"/>
            <a:r>
              <a:rPr lang="en-US" dirty="0"/>
              <a:t>The descriptions of the research methods can be </a:t>
            </a:r>
            <a:r>
              <a:rPr lang="en-US" dirty="0" smtClean="0"/>
              <a:t>independently </a:t>
            </a:r>
            <a:r>
              <a:rPr lang="en-US" dirty="0"/>
              <a:t>assessed and the results judged credible. </a:t>
            </a:r>
            <a:endParaRPr lang="en-US" dirty="0" smtClean="0"/>
          </a:p>
          <a:p>
            <a:r>
              <a:rPr lang="en-US" dirty="0" smtClean="0"/>
              <a:t>Replicable research</a:t>
            </a:r>
          </a:p>
          <a:p>
            <a:pPr lvl="1"/>
            <a:r>
              <a:rPr lang="en-US" dirty="0"/>
              <a:t>Tools are made available that would allow one to duplicate the results of the </a:t>
            </a:r>
            <a:r>
              <a:rPr lang="en-US" dirty="0" smtClean="0"/>
              <a:t>research.</a:t>
            </a:r>
          </a:p>
          <a:p>
            <a:r>
              <a:rPr lang="en-US" dirty="0" smtClean="0"/>
              <a:t>Confirmable research</a:t>
            </a:r>
          </a:p>
          <a:p>
            <a:pPr lvl="1"/>
            <a:r>
              <a:rPr lang="en-US" dirty="0"/>
              <a:t>The main conclusions of the research can be attained </a:t>
            </a:r>
            <a:r>
              <a:rPr lang="en-US" dirty="0" smtClean="0"/>
              <a:t>independently </a:t>
            </a:r>
            <a:r>
              <a:rPr lang="en-US" dirty="0"/>
              <a:t>without the use of software provided by the author. 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062355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Why is this happening?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229601" cy="4811661"/>
          </a:xfrm>
        </p:spPr>
        <p:txBody>
          <a:bodyPr>
            <a:normAutofit/>
          </a:bodyPr>
          <a:lstStyle/>
          <a:p>
            <a:r>
              <a:rPr lang="en-US" dirty="0" smtClean="0"/>
              <a:t>Software not available or other software issue</a:t>
            </a:r>
          </a:p>
          <a:p>
            <a:pPr lvl="1"/>
            <a:r>
              <a:rPr lang="en-US" dirty="0" smtClean="0"/>
              <a:t>Dependency hell</a:t>
            </a:r>
          </a:p>
          <a:p>
            <a:pPr lvl="2"/>
            <a:r>
              <a:rPr lang="en-US" dirty="0" err="1" smtClean="0"/>
              <a:t>Reprozip</a:t>
            </a:r>
            <a:endParaRPr lang="en-US" dirty="0" smtClean="0"/>
          </a:p>
          <a:p>
            <a:pPr lvl="3"/>
            <a:r>
              <a:rPr lang="en-US" dirty="0" smtClean="0"/>
              <a:t>Info: `</a:t>
            </a:r>
            <a:r>
              <a:rPr lang="en-US" dirty="0" err="1" smtClean="0"/>
              <a:t>reprounzip</a:t>
            </a:r>
            <a:r>
              <a:rPr lang="en-US" dirty="0" smtClean="0"/>
              <a:t> info &lt;package&gt;.</a:t>
            </a:r>
            <a:r>
              <a:rPr lang="en-US" dirty="0" err="1" smtClean="0"/>
              <a:t>rpz</a:t>
            </a:r>
            <a:r>
              <a:rPr lang="en-US" dirty="0" smtClean="0"/>
              <a:t>`</a:t>
            </a:r>
          </a:p>
          <a:p>
            <a:pPr lvl="3"/>
            <a:r>
              <a:rPr lang="en-US" dirty="0" smtClean="0"/>
              <a:t>Unpack the </a:t>
            </a:r>
            <a:r>
              <a:rPr lang="en-US" dirty="0" err="1" smtClean="0"/>
              <a:t>rpz</a:t>
            </a:r>
            <a:r>
              <a:rPr lang="en-US" dirty="0" smtClean="0"/>
              <a:t>:</a:t>
            </a:r>
          </a:p>
          <a:p>
            <a:pPr lvl="4"/>
            <a:r>
              <a:rPr lang="en-US" dirty="0" smtClean="0"/>
              <a:t>Pick a compatible unpacker</a:t>
            </a:r>
          </a:p>
          <a:p>
            <a:pPr marL="114300" indent="0">
              <a:buNone/>
            </a:pPr>
            <a:r>
              <a:rPr lang="en-US" sz="1900" dirty="0" smtClean="0"/>
              <a:t>`</a:t>
            </a:r>
            <a:r>
              <a:rPr lang="en-US" sz="1900" dirty="0" err="1" smtClean="0"/>
              <a:t>reprounzip</a:t>
            </a:r>
            <a:r>
              <a:rPr lang="en-US" sz="1900" dirty="0"/>
              <a:t> </a:t>
            </a:r>
            <a:r>
              <a:rPr lang="en-US" sz="1900" dirty="0" smtClean="0"/>
              <a:t>&lt;unpacker&gt; setup &lt;package&gt;.</a:t>
            </a:r>
            <a:r>
              <a:rPr lang="en-US" sz="1900" dirty="0" err="1" smtClean="0"/>
              <a:t>rpz</a:t>
            </a:r>
            <a:r>
              <a:rPr lang="en-US" sz="1900" dirty="0" smtClean="0"/>
              <a:t> &lt;path&gt;`</a:t>
            </a:r>
          </a:p>
          <a:p>
            <a:pPr marL="114300" indent="0">
              <a:buNone/>
            </a:pPr>
            <a:r>
              <a:rPr lang="en-US" sz="1900" dirty="0" smtClean="0"/>
              <a:t>`</a:t>
            </a:r>
            <a:r>
              <a:rPr lang="en-US" sz="1900" dirty="0" err="1" smtClean="0"/>
              <a:t>reprounzip</a:t>
            </a:r>
            <a:r>
              <a:rPr lang="en-US" sz="1900" dirty="0" smtClean="0"/>
              <a:t> &lt;unpacker&gt; run &lt;path&gt;`</a:t>
            </a:r>
          </a:p>
          <a:p>
            <a:pPr marL="114300" indent="0">
              <a:buNone/>
            </a:pPr>
            <a:r>
              <a:rPr lang="en-US" sz="1900" dirty="0"/>
              <a:t>`</a:t>
            </a:r>
            <a:r>
              <a:rPr lang="en-US" sz="1900" dirty="0" err="1"/>
              <a:t>reprounzip</a:t>
            </a:r>
            <a:r>
              <a:rPr lang="en-US" sz="1900" dirty="0"/>
              <a:t> &lt;unpacker&gt; </a:t>
            </a:r>
            <a:r>
              <a:rPr lang="en-US" sz="1900" dirty="0" smtClean="0"/>
              <a:t>run &lt;path&gt; --</a:t>
            </a:r>
            <a:r>
              <a:rPr lang="en-US" sz="1900" dirty="0" err="1" smtClean="0"/>
              <a:t>cmdline</a:t>
            </a:r>
            <a:r>
              <a:rPr lang="en-US" sz="1900" dirty="0" smtClean="0"/>
              <a:t> &lt;new-command-line&gt;`</a:t>
            </a:r>
          </a:p>
          <a:p>
            <a:pPr lvl="4"/>
            <a:r>
              <a:rPr lang="en-US" dirty="0" smtClean="0"/>
              <a:t>ALWAYS cleanup with </a:t>
            </a:r>
          </a:p>
          <a:p>
            <a:pPr marL="1371600" lvl="3" indent="0">
              <a:buNone/>
            </a:pPr>
            <a:r>
              <a:rPr lang="en-US" dirty="0" smtClean="0"/>
              <a:t>`</a:t>
            </a:r>
            <a:r>
              <a:rPr lang="en-US" dirty="0" err="1" smtClean="0"/>
              <a:t>reprounzip</a:t>
            </a:r>
            <a:r>
              <a:rPr lang="en-US" dirty="0" smtClean="0"/>
              <a:t> &lt;unpacker&gt; destroy  &lt;path&gt;`</a:t>
            </a:r>
            <a:endParaRPr lang="en-US" dirty="0"/>
          </a:p>
          <a:p>
            <a:pPr lvl="4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24056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Why is this happening?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229601" cy="4811661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Software not available or other software issue</a:t>
            </a:r>
          </a:p>
          <a:p>
            <a:pPr lvl="1"/>
            <a:r>
              <a:rPr lang="en-US" dirty="0" smtClean="0"/>
              <a:t>Dependency hell</a:t>
            </a:r>
          </a:p>
          <a:p>
            <a:pPr lvl="2"/>
            <a:r>
              <a:rPr lang="en-US" dirty="0" err="1" smtClean="0"/>
              <a:t>Reprozip</a:t>
            </a:r>
            <a:endParaRPr lang="en-US" dirty="0" smtClean="0"/>
          </a:p>
          <a:p>
            <a:pPr lvl="3"/>
            <a:r>
              <a:rPr lang="en-US" dirty="0" smtClean="0"/>
              <a:t>Variety of unpackers:</a:t>
            </a:r>
          </a:p>
          <a:p>
            <a:pPr lvl="4"/>
            <a:r>
              <a:rPr lang="en-US" dirty="0" smtClean="0"/>
              <a:t>Directory </a:t>
            </a:r>
            <a:r>
              <a:rPr lang="mr-IN" dirty="0" smtClean="0"/>
              <a:t>–</a:t>
            </a:r>
            <a:r>
              <a:rPr lang="en-US" dirty="0" smtClean="0"/>
              <a:t> puts everything in a directory, failure prone</a:t>
            </a:r>
          </a:p>
          <a:p>
            <a:pPr lvl="4"/>
            <a:r>
              <a:rPr lang="en-US" dirty="0" err="1" smtClean="0"/>
              <a:t>Chroot</a:t>
            </a:r>
            <a:r>
              <a:rPr lang="mr-IN" dirty="0" smtClean="0"/>
              <a:t>–</a:t>
            </a:r>
            <a:r>
              <a:rPr lang="en-US" dirty="0" smtClean="0"/>
              <a:t> creates a copy of the OS and ‘changes the root’</a:t>
            </a:r>
          </a:p>
          <a:p>
            <a:pPr lvl="4"/>
            <a:r>
              <a:rPr lang="en-US" dirty="0" err="1" smtClean="0"/>
              <a:t>Installpkgs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tries to install packages into the OS environment (</a:t>
            </a:r>
            <a:r>
              <a:rPr lang="en-US" dirty="0" err="1" smtClean="0"/>
              <a:t>linux</a:t>
            </a:r>
            <a:r>
              <a:rPr lang="en-US" dirty="0" smtClean="0"/>
              <a:t> only)</a:t>
            </a:r>
          </a:p>
          <a:p>
            <a:pPr lvl="4"/>
            <a:r>
              <a:rPr lang="en-US" dirty="0" smtClean="0"/>
              <a:t>Vagrant </a:t>
            </a:r>
            <a:r>
              <a:rPr lang="mr-IN" dirty="0" smtClean="0"/>
              <a:t>–</a:t>
            </a:r>
            <a:r>
              <a:rPr lang="en-US" dirty="0" smtClean="0"/>
              <a:t> makes a virtual machine (requires Vagrant and Virtual Box)</a:t>
            </a:r>
          </a:p>
          <a:p>
            <a:pPr lvl="4"/>
            <a:r>
              <a:rPr lang="en-US" dirty="0" smtClean="0"/>
              <a:t>Docker </a:t>
            </a:r>
            <a:r>
              <a:rPr lang="mr-IN" dirty="0" smtClean="0"/>
              <a:t>–</a:t>
            </a:r>
            <a:r>
              <a:rPr lang="en-US" dirty="0" smtClean="0"/>
              <a:t> makes a </a:t>
            </a:r>
            <a:r>
              <a:rPr lang="en-US" dirty="0" err="1" smtClean="0"/>
              <a:t>docker</a:t>
            </a:r>
            <a:r>
              <a:rPr lang="en-US" dirty="0" smtClean="0"/>
              <a:t> container (light weight virtual machine)</a:t>
            </a:r>
          </a:p>
          <a:p>
            <a:pPr lvl="3"/>
            <a:r>
              <a:rPr lang="en-US" dirty="0" smtClean="0"/>
              <a:t>Play time!  (Try the directory unpacker, did it work?)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942107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Why is this happening?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229601" cy="4811661"/>
          </a:xfrm>
        </p:spPr>
        <p:txBody>
          <a:bodyPr>
            <a:normAutofit/>
          </a:bodyPr>
          <a:lstStyle/>
          <a:p>
            <a:r>
              <a:rPr lang="en-US" dirty="0" smtClean="0"/>
              <a:t>Software not available or other software issue</a:t>
            </a:r>
          </a:p>
          <a:p>
            <a:pPr lvl="1"/>
            <a:r>
              <a:rPr lang="en-US" dirty="0" smtClean="0"/>
              <a:t>Dependency hell</a:t>
            </a:r>
          </a:p>
          <a:p>
            <a:pPr lvl="2"/>
            <a:r>
              <a:rPr lang="en-US" dirty="0" smtClean="0"/>
              <a:t>Manual creation of a virtual</a:t>
            </a:r>
            <a:endParaRPr lang="en-US" dirty="0" smtClean="0"/>
          </a:p>
          <a:p>
            <a:pPr lvl="3"/>
            <a:r>
              <a:rPr lang="en-US" sz="2400" dirty="0" smtClean="0"/>
              <a:t>Virtual Box</a:t>
            </a:r>
          </a:p>
          <a:p>
            <a:pPr lvl="3"/>
            <a:r>
              <a:rPr lang="en-US" sz="2400" dirty="0" smtClean="0"/>
              <a:t>Amazon machine image</a:t>
            </a:r>
          </a:p>
          <a:p>
            <a:pPr lvl="3"/>
            <a:r>
              <a:rPr lang="en-US" sz="2400" dirty="0" smtClean="0"/>
              <a:t>Docker image</a:t>
            </a: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1410424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Why is this happening?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229601" cy="4811661"/>
          </a:xfrm>
        </p:spPr>
        <p:txBody>
          <a:bodyPr>
            <a:normAutofit/>
          </a:bodyPr>
          <a:lstStyle/>
          <a:p>
            <a:r>
              <a:rPr lang="en-US" dirty="0" smtClean="0"/>
              <a:t>Software not available or other software issue</a:t>
            </a:r>
          </a:p>
          <a:p>
            <a:pPr lvl="1"/>
            <a:r>
              <a:rPr lang="en-US" dirty="0" smtClean="0"/>
              <a:t>Dependency hell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6999" y="2874141"/>
            <a:ext cx="6350000" cy="356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032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Why is this happening?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229601" cy="4811661"/>
          </a:xfrm>
        </p:spPr>
        <p:txBody>
          <a:bodyPr>
            <a:normAutofit/>
          </a:bodyPr>
          <a:lstStyle/>
          <a:p>
            <a:r>
              <a:rPr lang="en-US" dirty="0" smtClean="0"/>
              <a:t>Software not available or other software issue</a:t>
            </a:r>
          </a:p>
          <a:p>
            <a:pPr lvl="1"/>
            <a:r>
              <a:rPr lang="en-US" dirty="0" smtClean="0"/>
              <a:t>Software version</a:t>
            </a:r>
          </a:p>
          <a:p>
            <a:pPr lvl="2"/>
            <a:r>
              <a:rPr lang="en-US" dirty="0" smtClean="0"/>
              <a:t>Don’t know or can’t remember what version was used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Version control</a:t>
            </a:r>
          </a:p>
          <a:p>
            <a:pPr lvl="2"/>
            <a:r>
              <a:rPr lang="en-US" dirty="0"/>
              <a:t>Use `tags` to label versions</a:t>
            </a:r>
          </a:p>
          <a:p>
            <a:pPr lvl="3"/>
            <a:r>
              <a:rPr lang="en-US" dirty="0"/>
              <a:t>The bad: tags can be moved</a:t>
            </a:r>
          </a:p>
          <a:p>
            <a:pPr lvl="2"/>
            <a:r>
              <a:rPr lang="en-US" dirty="0"/>
              <a:t>Use commit hashes to identify versions</a:t>
            </a:r>
          </a:p>
          <a:p>
            <a:pPr lvl="3"/>
            <a:r>
              <a:rPr lang="en-US" dirty="0"/>
              <a:t>Commit ID cannot be moved</a:t>
            </a:r>
          </a:p>
          <a:p>
            <a:pPr lvl="2"/>
            <a:r>
              <a:rPr lang="en-US" dirty="0"/>
              <a:t>Use </a:t>
            </a:r>
            <a:r>
              <a:rPr lang="en-US" dirty="0" err="1"/>
              <a:t>Zenodo</a:t>
            </a:r>
            <a:r>
              <a:rPr lang="en-US" dirty="0"/>
              <a:t> to get a DOI (GitHub)</a:t>
            </a:r>
          </a:p>
          <a:p>
            <a:pPr lvl="2"/>
            <a:endParaRPr lang="en-US" dirty="0" smtClean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091536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Software not available or other software issue</a:t>
            </a:r>
          </a:p>
          <a:p>
            <a:pPr lvl="1"/>
            <a:r>
              <a:rPr lang="en-US" dirty="0" smtClean="0"/>
              <a:t>Testing</a:t>
            </a:r>
          </a:p>
          <a:p>
            <a:pPr lvl="2"/>
            <a:r>
              <a:rPr lang="en-US" dirty="0" smtClean="0"/>
              <a:t>Unit tests prevent again regression bugs</a:t>
            </a:r>
          </a:p>
          <a:p>
            <a:pPr lvl="2"/>
            <a:r>
              <a:rPr lang="en-US" dirty="0" smtClean="0"/>
              <a:t>Use continuous integration</a:t>
            </a:r>
          </a:p>
          <a:p>
            <a:pPr lvl="3"/>
            <a:r>
              <a:rPr lang="en-US" dirty="0" smtClean="0"/>
              <a:t>Automatically runs unit tests</a:t>
            </a:r>
          </a:p>
          <a:p>
            <a:pPr lvl="3"/>
            <a:r>
              <a:rPr lang="en-US" dirty="0" smtClean="0"/>
              <a:t>Computes coverage</a:t>
            </a:r>
          </a:p>
          <a:p>
            <a:pPr lvl="3"/>
            <a:r>
              <a:rPr lang="en-US" dirty="0" smtClean="0"/>
              <a:t>Let’s you know if you broke ‘stuff’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261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Software not available or other software issue</a:t>
            </a:r>
          </a:p>
          <a:p>
            <a:pPr lvl="1"/>
            <a:r>
              <a:rPr lang="en-US" dirty="0" smtClean="0"/>
              <a:t>Lack of documentation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7871" y="2796241"/>
            <a:ext cx="5080000" cy="363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500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Software not available or other software issue</a:t>
            </a:r>
          </a:p>
          <a:p>
            <a:pPr lvl="1"/>
            <a:r>
              <a:rPr lang="en-US" dirty="0" smtClean="0"/>
              <a:t>Lack of documentation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You change postings someone can run your code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Best reason:</a:t>
            </a:r>
          </a:p>
          <a:p>
            <a:pPr lvl="2"/>
            <a:r>
              <a:rPr lang="en-US" dirty="0" smtClean="0"/>
              <a:t>A year later you can run your own code!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5754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Software not available or other software issue</a:t>
            </a:r>
          </a:p>
          <a:p>
            <a:pPr lvl="1"/>
            <a:r>
              <a:rPr lang="en-US" dirty="0" smtClean="0"/>
              <a:t>Lack of documentation</a:t>
            </a:r>
          </a:p>
          <a:p>
            <a:pPr lvl="2"/>
            <a:r>
              <a:rPr lang="en-US" dirty="0" smtClean="0"/>
              <a:t>How to run the code</a:t>
            </a:r>
          </a:p>
          <a:p>
            <a:pPr lvl="2"/>
            <a:r>
              <a:rPr lang="en-US" dirty="0" smtClean="0"/>
              <a:t>Dependencies (as you understand hell)</a:t>
            </a:r>
          </a:p>
          <a:p>
            <a:pPr lvl="2"/>
            <a:r>
              <a:rPr lang="en-US" dirty="0" smtClean="0"/>
              <a:t>Provide an example notebook</a:t>
            </a:r>
          </a:p>
          <a:p>
            <a:pPr lvl="2"/>
            <a:r>
              <a:rPr lang="en-US" dirty="0" smtClean="0"/>
              <a:t>Example dataset</a:t>
            </a:r>
          </a:p>
        </p:txBody>
      </p:sp>
    </p:spTree>
    <p:extLst>
      <p:ext uri="{BB962C8B-B14F-4D97-AF65-F5344CB8AC3E}">
        <p14:creationId xmlns:p14="http://schemas.microsoft.com/office/powerpoint/2010/main" val="289917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774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Terminology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Auditable research</a:t>
            </a:r>
          </a:p>
          <a:p>
            <a:pPr lvl="1"/>
            <a:r>
              <a:rPr lang="en-US" dirty="0"/>
              <a:t>The main conclusions of the research can be attained </a:t>
            </a:r>
            <a:r>
              <a:rPr lang="en-US" dirty="0" smtClean="0"/>
              <a:t>independently </a:t>
            </a:r>
            <a:r>
              <a:rPr lang="en-US" dirty="0"/>
              <a:t>without the use of software provided by the author. </a:t>
            </a:r>
            <a:endParaRPr lang="en-US" dirty="0" smtClean="0"/>
          </a:p>
          <a:p>
            <a:r>
              <a:rPr lang="en-US" dirty="0" smtClean="0"/>
              <a:t>Reproducible research</a:t>
            </a:r>
          </a:p>
          <a:p>
            <a:pPr lvl="1"/>
            <a:r>
              <a:rPr lang="en-US" u="sng" dirty="0" smtClean="0"/>
              <a:t>Well-documented </a:t>
            </a:r>
            <a:r>
              <a:rPr lang="en-US" dirty="0"/>
              <a:t>and </a:t>
            </a:r>
            <a:r>
              <a:rPr lang="en-US" u="sng" dirty="0" smtClean="0"/>
              <a:t>code </a:t>
            </a:r>
            <a:r>
              <a:rPr lang="en-US" u="sng" dirty="0"/>
              <a:t>and data </a:t>
            </a:r>
            <a:r>
              <a:rPr lang="en-US" dirty="0"/>
              <a:t>that are </a:t>
            </a:r>
            <a:r>
              <a:rPr lang="en-US" dirty="0" smtClean="0"/>
              <a:t>available </a:t>
            </a:r>
            <a:r>
              <a:rPr lang="en-US" dirty="0"/>
              <a:t>that would allow one to (a) </a:t>
            </a:r>
            <a:r>
              <a:rPr lang="en-US" u="sng" dirty="0"/>
              <a:t>fully audit </a:t>
            </a:r>
            <a:r>
              <a:rPr lang="en-US" dirty="0"/>
              <a:t>the computational procedure, (b) </a:t>
            </a:r>
            <a:r>
              <a:rPr lang="en-US" u="sng" dirty="0"/>
              <a:t>replicate</a:t>
            </a:r>
            <a:r>
              <a:rPr lang="en-US" dirty="0"/>
              <a:t> and also independently reproduce the results of the research, and (c) </a:t>
            </a:r>
            <a:r>
              <a:rPr lang="en-US" u="sng" dirty="0"/>
              <a:t>extend</a:t>
            </a:r>
            <a:r>
              <a:rPr lang="en-US" dirty="0"/>
              <a:t> the results or apply the method to new problems.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8614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Reproducibility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229601" cy="4811661"/>
          </a:xfrm>
        </p:spPr>
        <p:txBody>
          <a:bodyPr>
            <a:normAutofit/>
          </a:bodyPr>
          <a:lstStyle/>
          <a:p>
            <a:r>
              <a:rPr lang="en-US" dirty="0"/>
              <a:t>Can an experimental result be reproduced?</a:t>
            </a:r>
          </a:p>
          <a:p>
            <a:r>
              <a:rPr lang="en-US" dirty="0" smtClean="0"/>
              <a:t>Reproducibility comes in different flavors</a:t>
            </a:r>
          </a:p>
          <a:p>
            <a:pPr lvl="1"/>
            <a:r>
              <a:rPr lang="en-US" dirty="0" smtClean="0"/>
              <a:t>Same data, same analyses (Reproducible)</a:t>
            </a:r>
          </a:p>
          <a:p>
            <a:pPr lvl="1"/>
            <a:r>
              <a:rPr lang="en-US" dirty="0" smtClean="0"/>
              <a:t>Similar data, same analyses (Replicability)</a:t>
            </a:r>
          </a:p>
          <a:p>
            <a:pPr lvl="1"/>
            <a:r>
              <a:rPr lang="en-US" dirty="0" smtClean="0"/>
              <a:t>Same data, similar analyses (Robustness)</a:t>
            </a:r>
          </a:p>
          <a:p>
            <a:pPr lvl="1"/>
            <a:r>
              <a:rPr lang="en-US" dirty="0" smtClean="0"/>
              <a:t>Others?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Today I’ll use </a:t>
            </a:r>
            <a:r>
              <a:rPr lang="en-US" b="1" u="sng" dirty="0" smtClean="0"/>
              <a:t>Reproducibility</a:t>
            </a:r>
            <a:r>
              <a:rPr lang="en-US" dirty="0" smtClean="0"/>
              <a:t> to cover all of these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67927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6400" y="292893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Epic fail </a:t>
            </a:r>
            <a:r>
              <a:rPr lang="en-US" dirty="0" smtClean="0"/>
              <a:t>Schadenfreude parade*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17500" y="5179378"/>
            <a:ext cx="85471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252525"/>
                </a:solidFill>
                <a:latin typeface="Arial" charset="0"/>
              </a:rPr>
              <a:t>*a feeling of </a:t>
            </a:r>
            <a:r>
              <a:rPr lang="en-US" dirty="0" smtClean="0">
                <a:latin typeface="Arial" charset="0"/>
              </a:rPr>
              <a:t>joy</a:t>
            </a:r>
            <a:r>
              <a:rPr lang="en-US" dirty="0" smtClean="0">
                <a:solidFill>
                  <a:srgbClr val="252525"/>
                </a:solidFill>
                <a:latin typeface="Arial" charset="0"/>
              </a:rPr>
              <a:t> that comes from seeing or hearing about another person's troubles or failures. </a:t>
            </a:r>
            <a:r>
              <a:rPr lang="mr-IN" dirty="0" smtClean="0">
                <a:solidFill>
                  <a:srgbClr val="252525"/>
                </a:solidFill>
                <a:latin typeface="Arial" charset="0"/>
              </a:rPr>
              <a:t>–</a:t>
            </a:r>
            <a:r>
              <a:rPr lang="en-US" dirty="0" smtClean="0">
                <a:solidFill>
                  <a:srgbClr val="252525"/>
                </a:solidFill>
                <a:latin typeface="Arial" charset="0"/>
              </a:rPr>
              <a:t> Wikipedia</a:t>
            </a:r>
          </a:p>
          <a:p>
            <a:endParaRPr lang="en-US" dirty="0">
              <a:solidFill>
                <a:srgbClr val="252525"/>
              </a:solidFill>
              <a:latin typeface="Arial" charset="0"/>
            </a:endParaRPr>
          </a:p>
          <a:p>
            <a:r>
              <a:rPr lang="en-US" dirty="0">
                <a:solidFill>
                  <a:srgbClr val="252525"/>
                </a:solidFill>
                <a:latin typeface="Arial" charset="0"/>
              </a:rPr>
              <a:t>I share this with you so you can be an advocate for these ideas in your team.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5976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Epic fail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229601" cy="4811661"/>
          </a:xfrm>
        </p:spPr>
        <p:txBody>
          <a:bodyPr>
            <a:normAutofit/>
          </a:bodyPr>
          <a:lstStyle/>
          <a:p>
            <a:r>
              <a:rPr lang="en-US" dirty="0"/>
              <a:t>In 2011, Bayer (pharmaceuticals) tried to replicate 67 important </a:t>
            </a:r>
            <a:r>
              <a:rPr lang="en-US" dirty="0" smtClean="0"/>
              <a:t>papers</a:t>
            </a:r>
          </a:p>
          <a:p>
            <a:pPr lvl="1"/>
            <a:r>
              <a:rPr lang="en-US" dirty="0" smtClean="0"/>
              <a:t>Oncology</a:t>
            </a:r>
          </a:p>
          <a:p>
            <a:pPr lvl="1"/>
            <a:r>
              <a:rPr lang="en-US" dirty="0"/>
              <a:t>W</a:t>
            </a:r>
            <a:r>
              <a:rPr lang="en-US" dirty="0" smtClean="0"/>
              <a:t>omen’s health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ardiovascular </a:t>
            </a:r>
            <a:r>
              <a:rPr lang="en-US" dirty="0"/>
              <a:t>medicine </a:t>
            </a:r>
            <a:endParaRPr lang="en-US" dirty="0" smtClean="0"/>
          </a:p>
          <a:p>
            <a:pPr lvl="1"/>
            <a:endParaRPr lang="en-US" dirty="0"/>
          </a:p>
          <a:p>
            <a:pPr marL="457200" lvl="1" indent="0">
              <a:buNone/>
            </a:pPr>
            <a:r>
              <a:rPr lang="en-US" sz="4000" b="1" dirty="0" smtClean="0">
                <a:solidFill>
                  <a:srgbClr val="FF0000"/>
                </a:solidFill>
              </a:rPr>
              <a:t>Only </a:t>
            </a:r>
            <a:r>
              <a:rPr lang="en-US" sz="4000" b="1" dirty="0">
                <a:solidFill>
                  <a:srgbClr val="FF0000"/>
                </a:solidFill>
              </a:rPr>
              <a:t>about 21% were </a:t>
            </a:r>
            <a:r>
              <a:rPr lang="en-US" sz="4000" b="1" dirty="0" smtClean="0">
                <a:solidFill>
                  <a:srgbClr val="FF0000"/>
                </a:solidFill>
              </a:rPr>
              <a:t>reproducible</a:t>
            </a:r>
            <a:endParaRPr lang="en-US" sz="4000" b="1" dirty="0">
              <a:solidFill>
                <a:srgbClr val="FF000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57200" y="6248400"/>
            <a:ext cx="78486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000" dirty="0"/>
              <a:t>Begley, C. G.; Ellis, L. M. (2012). "Drug development: Raise standards for preclinical cancer research". </a:t>
            </a:r>
            <a:r>
              <a:rPr lang="en-US" sz="1000" i="1" dirty="0"/>
              <a:t>Nature</a:t>
            </a:r>
            <a:r>
              <a:rPr lang="en-US" sz="1000" dirty="0"/>
              <a:t> </a:t>
            </a:r>
            <a:r>
              <a:rPr lang="en-US" sz="1000" b="1" dirty="0"/>
              <a:t>483</a:t>
            </a:r>
            <a:r>
              <a:rPr lang="en-US" sz="1000" dirty="0"/>
              <a:t> (7391): 531–533.</a:t>
            </a:r>
          </a:p>
        </p:txBody>
      </p:sp>
    </p:spTree>
    <p:extLst>
      <p:ext uri="{BB962C8B-B14F-4D97-AF65-F5344CB8AC3E}">
        <p14:creationId xmlns:p14="http://schemas.microsoft.com/office/powerpoint/2010/main" val="690143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Epic fail, part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229601" cy="4811661"/>
          </a:xfrm>
        </p:spPr>
        <p:txBody>
          <a:bodyPr>
            <a:normAutofit/>
          </a:bodyPr>
          <a:lstStyle/>
          <a:p>
            <a:r>
              <a:rPr lang="en-US" dirty="0"/>
              <a:t>In 2012, </a:t>
            </a:r>
            <a:r>
              <a:rPr lang="en-US" dirty="0" smtClean="0"/>
              <a:t>Amgen published a report in Nature</a:t>
            </a:r>
          </a:p>
          <a:p>
            <a:pPr lvl="1"/>
            <a:r>
              <a:rPr lang="en-US" dirty="0" smtClean="0"/>
              <a:t>Examined 53 landmark studies in cancer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 algn="ctr">
              <a:buNone/>
            </a:pPr>
            <a:r>
              <a:rPr lang="en-US" sz="4000" b="1" dirty="0" smtClean="0">
                <a:solidFill>
                  <a:srgbClr val="FF0000"/>
                </a:solidFill>
              </a:rPr>
              <a:t>6 of 53 (11%) were reproducible</a:t>
            </a:r>
            <a:endParaRPr lang="en-US" sz="4000" b="1" dirty="0">
              <a:solidFill>
                <a:srgbClr val="FF00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57200" y="6248400"/>
            <a:ext cx="78486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000" dirty="0"/>
              <a:t>Begley, C. G.; Ellis, L. M. (2012). "Drug development: Raise standards for preclinical cancer research". </a:t>
            </a:r>
            <a:r>
              <a:rPr lang="en-US" sz="1000" i="1" dirty="0"/>
              <a:t>Nature</a:t>
            </a:r>
            <a:r>
              <a:rPr lang="en-US" sz="1000" dirty="0"/>
              <a:t> </a:t>
            </a:r>
            <a:r>
              <a:rPr lang="en-US" sz="1000" b="1" dirty="0"/>
              <a:t>483</a:t>
            </a:r>
            <a:r>
              <a:rPr lang="en-US" sz="1000" dirty="0"/>
              <a:t> (7391): 531–533.</a:t>
            </a:r>
          </a:p>
        </p:txBody>
      </p:sp>
    </p:spTree>
    <p:extLst>
      <p:ext uri="{BB962C8B-B14F-4D97-AF65-F5344CB8AC3E}">
        <p14:creationId xmlns:p14="http://schemas.microsoft.com/office/powerpoint/2010/main" val="797013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Epic fail, part 3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09600" y="6504801"/>
            <a:ext cx="75450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sz="1200" dirty="0" err="1" smtClean="0"/>
              <a:t>Ionnidis</a:t>
            </a:r>
            <a:r>
              <a:rPr lang="en-US" sz="1200" dirty="0" smtClean="0"/>
              <a:t>, P. et al. </a:t>
            </a:r>
            <a:r>
              <a:rPr lang="en-US" sz="1200" i="1" dirty="0" smtClean="0"/>
              <a:t>Repeatability of published microarray gene expression analyses. Nat Gen , 41:2, Feb 2009 </a:t>
            </a:r>
            <a:endParaRPr lang="en-US" sz="1200" i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60600"/>
            <a:ext cx="9144000" cy="426339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15900" y="1507867"/>
            <a:ext cx="86868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Attempt to reproduce 18 tables and figures </a:t>
            </a:r>
            <a:r>
              <a:rPr lang="en-US" sz="2400" dirty="0" smtClean="0"/>
              <a:t>papers </a:t>
            </a:r>
            <a:r>
              <a:rPr lang="en-US" sz="2400" dirty="0"/>
              <a:t>published in Nature </a:t>
            </a:r>
            <a:r>
              <a:rPr lang="en-US" sz="2400" dirty="0" smtClean="0"/>
              <a:t>Genetics </a:t>
            </a:r>
            <a:r>
              <a:rPr lang="en-US" sz="2400" smtClean="0"/>
              <a:t>using microarrays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55851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14589</TotalTime>
  <Words>1878</Words>
  <Application>Microsoft Macintosh PowerPoint</Application>
  <PresentationFormat>On-screen Show (4:3)</PresentationFormat>
  <Paragraphs>302</Paragraphs>
  <Slides>39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4" baseType="lpstr">
      <vt:lpstr>Calibri</vt:lpstr>
      <vt:lpstr>Lora</vt:lpstr>
      <vt:lpstr>Mangal</vt:lpstr>
      <vt:lpstr>Arial</vt:lpstr>
      <vt:lpstr>Office Theme</vt:lpstr>
      <vt:lpstr>Software Engineering for Data Scientists</vt:lpstr>
      <vt:lpstr>Overview</vt:lpstr>
      <vt:lpstr>Terminology</vt:lpstr>
      <vt:lpstr>Terminology</vt:lpstr>
      <vt:lpstr>Reproducibility</vt:lpstr>
      <vt:lpstr>Epic fail Schadenfreude parade*</vt:lpstr>
      <vt:lpstr>Epic fail</vt:lpstr>
      <vt:lpstr>Epic fail, part 2</vt:lpstr>
      <vt:lpstr>Epic fail, part 3</vt:lpstr>
      <vt:lpstr>Epic fails in medicine</vt:lpstr>
      <vt:lpstr>Epic fail, global impact</vt:lpstr>
      <vt:lpstr>Epic fail, global impact</vt:lpstr>
      <vt:lpstr>Epic fail, global impact</vt:lpstr>
      <vt:lpstr>Epic fail, global impact</vt:lpstr>
      <vt:lpstr>Epic fail, global impact</vt:lpstr>
      <vt:lpstr>Epic fail, global impact</vt:lpstr>
      <vt:lpstr>Epic fail, global impact</vt:lpstr>
      <vt:lpstr>Epic fail, global impact</vt:lpstr>
      <vt:lpstr>Epic fail, global impact</vt:lpstr>
      <vt:lpstr>Epic failure, part 4</vt:lpstr>
      <vt:lpstr>Why is this happening?</vt:lpstr>
      <vt:lpstr>p-hacking</vt:lpstr>
      <vt:lpstr>Data</vt:lpstr>
      <vt:lpstr>Data</vt:lpstr>
      <vt:lpstr>Why is this happening?</vt:lpstr>
      <vt:lpstr>Why is this happening?</vt:lpstr>
      <vt:lpstr>Why is this happening?</vt:lpstr>
      <vt:lpstr>Why is this happening?</vt:lpstr>
      <vt:lpstr>Why is this happening?</vt:lpstr>
      <vt:lpstr>Why is this happening?</vt:lpstr>
      <vt:lpstr>Why is this happening?</vt:lpstr>
      <vt:lpstr>Why is this happening?</vt:lpstr>
      <vt:lpstr>Why is this happening?</vt:lpstr>
      <vt:lpstr>Why is this happening?</vt:lpstr>
      <vt:lpstr>Software</vt:lpstr>
      <vt:lpstr>Software</vt:lpstr>
      <vt:lpstr>Software</vt:lpstr>
      <vt:lpstr>Software</vt:lpstr>
      <vt:lpstr>Software</vt:lpstr>
    </vt:vector>
  </TitlesOfParts>
  <Company/>
  <LinksUpToDate>false</LinksUpToDate>
  <SharedDoc>false</SharedDoc>
  <HyperlinksChanged>false</HyperlinksChanged>
  <AppVersion>15.0031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Beck</dc:creator>
  <cp:lastModifiedBy>David A Beck</cp:lastModifiedBy>
  <cp:revision>557</cp:revision>
  <dcterms:created xsi:type="dcterms:W3CDTF">2015-01-21T04:58:27Z</dcterms:created>
  <dcterms:modified xsi:type="dcterms:W3CDTF">2017-03-14T19:14:15Z</dcterms:modified>
</cp:coreProperties>
</file>